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68" r:id="rId3"/>
    <p:sldMasterId id="2147483680" r:id="rId4"/>
  </p:sldMasterIdLst>
  <p:notesMasterIdLst>
    <p:notesMasterId r:id="rId89"/>
  </p:notesMasterIdLst>
  <p:sldIdLst>
    <p:sldId id="382" r:id="rId5"/>
    <p:sldId id="422" r:id="rId6"/>
    <p:sldId id="491" r:id="rId7"/>
    <p:sldId id="470" r:id="rId8"/>
    <p:sldId id="256" r:id="rId9"/>
    <p:sldId id="257" r:id="rId10"/>
    <p:sldId id="258" r:id="rId11"/>
    <p:sldId id="265" r:id="rId12"/>
    <p:sldId id="683" r:id="rId13"/>
    <p:sldId id="259" r:id="rId14"/>
    <p:sldId id="260" r:id="rId15"/>
    <p:sldId id="261" r:id="rId16"/>
    <p:sldId id="661" r:id="rId17"/>
    <p:sldId id="662" r:id="rId18"/>
    <p:sldId id="668" r:id="rId19"/>
    <p:sldId id="664" r:id="rId20"/>
    <p:sldId id="665" r:id="rId21"/>
    <p:sldId id="666" r:id="rId22"/>
    <p:sldId id="667" r:id="rId23"/>
    <p:sldId id="670" r:id="rId24"/>
    <p:sldId id="669" r:id="rId25"/>
    <p:sldId id="671" r:id="rId26"/>
    <p:sldId id="678" r:id="rId27"/>
    <p:sldId id="672" r:id="rId28"/>
    <p:sldId id="679" r:id="rId29"/>
    <p:sldId id="680" r:id="rId30"/>
    <p:sldId id="673" r:id="rId31"/>
    <p:sldId id="674" r:id="rId32"/>
    <p:sldId id="676" r:id="rId33"/>
    <p:sldId id="675" r:id="rId34"/>
    <p:sldId id="677" r:id="rId35"/>
    <p:sldId id="682" r:id="rId36"/>
    <p:sldId id="684" r:id="rId37"/>
    <p:sldId id="272" r:id="rId38"/>
    <p:sldId id="686" r:id="rId39"/>
    <p:sldId id="262" r:id="rId40"/>
    <p:sldId id="263" r:id="rId41"/>
    <p:sldId id="687" r:id="rId42"/>
    <p:sldId id="264" r:id="rId43"/>
    <p:sldId id="266" r:id="rId44"/>
    <p:sldId id="639" r:id="rId45"/>
    <p:sldId id="622" r:id="rId46"/>
    <p:sldId id="631" r:id="rId47"/>
    <p:sldId id="634" r:id="rId48"/>
    <p:sldId id="633" r:id="rId49"/>
    <p:sldId id="636" r:id="rId50"/>
    <p:sldId id="638" r:id="rId51"/>
    <p:sldId id="519" r:id="rId52"/>
    <p:sldId id="267" r:id="rId53"/>
    <p:sldId id="268" r:id="rId54"/>
    <p:sldId id="688" r:id="rId55"/>
    <p:sldId id="685" r:id="rId56"/>
    <p:sldId id="524" r:id="rId57"/>
    <p:sldId id="696" r:id="rId58"/>
    <p:sldId id="269" r:id="rId59"/>
    <p:sldId id="518" r:id="rId60"/>
    <p:sldId id="525" r:id="rId61"/>
    <p:sldId id="640" r:id="rId62"/>
    <p:sldId id="641" r:id="rId63"/>
    <p:sldId id="689" r:id="rId64"/>
    <p:sldId id="642" r:id="rId65"/>
    <p:sldId id="643" r:id="rId66"/>
    <p:sldId id="644" r:id="rId67"/>
    <p:sldId id="645" r:id="rId68"/>
    <p:sldId id="690" r:id="rId69"/>
    <p:sldId id="646" r:id="rId70"/>
    <p:sldId id="691" r:id="rId71"/>
    <p:sldId id="647" r:id="rId72"/>
    <p:sldId id="648" r:id="rId73"/>
    <p:sldId id="649" r:id="rId74"/>
    <p:sldId id="697" r:id="rId75"/>
    <p:sldId id="692" r:id="rId76"/>
    <p:sldId id="698" r:id="rId77"/>
    <p:sldId id="650" r:id="rId78"/>
    <p:sldId id="652" r:id="rId79"/>
    <p:sldId id="653" r:id="rId80"/>
    <p:sldId id="654" r:id="rId81"/>
    <p:sldId id="655" r:id="rId82"/>
    <p:sldId id="656" r:id="rId83"/>
    <p:sldId id="657" r:id="rId84"/>
    <p:sldId id="658" r:id="rId85"/>
    <p:sldId id="659" r:id="rId86"/>
    <p:sldId id="660" r:id="rId87"/>
    <p:sldId id="694"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gging in to PowerApp" id="{DE55C9D4-46CD-4301-9AA9-E4CCAD18B39C}">
          <p14:sldIdLst>
            <p14:sldId id="382"/>
          </p14:sldIdLst>
        </p14:section>
        <p14:section name="Introduction" id="{81F54B11-1A2A-4E9D-BD9C-63D4828F4E25}">
          <p14:sldIdLst>
            <p14:sldId id="422"/>
            <p14:sldId id="491"/>
          </p14:sldIdLst>
        </p14:section>
        <p14:section name="Setup Outlook" id="{F197092D-6DA2-4138-93A5-5BB724C687D0}">
          <p14:sldIdLst>
            <p14:sldId id="470"/>
            <p14:sldId id="256"/>
            <p14:sldId id="257"/>
            <p14:sldId id="258"/>
            <p14:sldId id="265"/>
          </p14:sldIdLst>
        </p14:section>
        <p14:section name="Login to PowerAutomate" id="{9A980ECC-C9C1-48F3-8CF3-EE3193C916B0}">
          <p14:sldIdLst>
            <p14:sldId id="683"/>
            <p14:sldId id="259"/>
            <p14:sldId id="260"/>
            <p14:sldId id="261"/>
          </p14:sldIdLst>
        </p14:section>
        <p14:section name="Unicorn Name - First Exercise" id="{EDAF68D5-EB6E-42A4-AC0C-E1F2FFEED722}">
          <p14:sldIdLst>
            <p14:sldId id="661"/>
            <p14:sldId id="662"/>
            <p14:sldId id="668"/>
            <p14:sldId id="664"/>
            <p14:sldId id="665"/>
            <p14:sldId id="666"/>
            <p14:sldId id="667"/>
            <p14:sldId id="670"/>
            <p14:sldId id="669"/>
            <p14:sldId id="671"/>
            <p14:sldId id="678"/>
            <p14:sldId id="672"/>
            <p14:sldId id="679"/>
            <p14:sldId id="680"/>
            <p14:sldId id="673"/>
            <p14:sldId id="674"/>
            <p14:sldId id="676"/>
            <p14:sldId id="675"/>
            <p14:sldId id="677"/>
            <p14:sldId id="682"/>
          </p14:sldIdLst>
        </p14:section>
        <p14:section name="Retrieving Emails" id="{D7681523-6F3A-4D5B-B964-0EE91BB39390}">
          <p14:sldIdLst>
            <p14:sldId id="684"/>
            <p14:sldId id="272"/>
            <p14:sldId id="686"/>
            <p14:sldId id="262"/>
            <p14:sldId id="263"/>
            <p14:sldId id="687"/>
            <p14:sldId id="264"/>
            <p14:sldId id="266"/>
            <p14:sldId id="639"/>
          </p14:sldIdLst>
        </p14:section>
        <p14:section name="Explaining Variables" id="{24A54DAF-E3E3-41DD-AD0C-D0D517882AAE}">
          <p14:sldIdLst>
            <p14:sldId id="622"/>
            <p14:sldId id="631"/>
            <p14:sldId id="634"/>
            <p14:sldId id="633"/>
            <p14:sldId id="636"/>
            <p14:sldId id="638"/>
          </p14:sldIdLst>
        </p14:section>
        <p14:section name="Replying emails" id="{23B44076-BD8B-4916-B9EA-C30F0A8B8EC4}">
          <p14:sldIdLst>
            <p14:sldId id="519"/>
            <p14:sldId id="267"/>
            <p14:sldId id="268"/>
            <p14:sldId id="688"/>
          </p14:sldIdLst>
        </p14:section>
        <p14:section name="Accessing files and attachments" id="{11D1012B-7427-4E39-B3F5-95B607C78663}">
          <p14:sldIdLst>
            <p14:sldId id="685"/>
            <p14:sldId id="524"/>
            <p14:sldId id="696"/>
            <p14:sldId id="269"/>
            <p14:sldId id="518"/>
            <p14:sldId id="525"/>
            <p14:sldId id="640"/>
            <p14:sldId id="641"/>
            <p14:sldId id="689"/>
          </p14:sldIdLst>
        </p14:section>
        <p14:section name="Recording" id="{9B71245C-91EF-44EA-8AC2-D6DF9C759053}">
          <p14:sldIdLst>
            <p14:sldId id="642"/>
            <p14:sldId id="643"/>
            <p14:sldId id="644"/>
            <p14:sldId id="645"/>
            <p14:sldId id="690"/>
            <p14:sldId id="646"/>
            <p14:sldId id="691"/>
            <p14:sldId id="647"/>
            <p14:sldId id="648"/>
            <p14:sldId id="649"/>
            <p14:sldId id="697"/>
            <p14:sldId id="692"/>
            <p14:sldId id="698"/>
            <p14:sldId id="650"/>
            <p14:sldId id="652"/>
            <p14:sldId id="653"/>
            <p14:sldId id="654"/>
            <p14:sldId id="655"/>
            <p14:sldId id="656"/>
            <p14:sldId id="657"/>
            <p14:sldId id="658"/>
            <p14:sldId id="659"/>
            <p14:sldId id="660"/>
            <p14:sldId id="6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64" autoAdjust="0"/>
    <p:restoredTop sz="91901" autoAdjust="0"/>
  </p:normalViewPr>
  <p:slideViewPr>
    <p:cSldViewPr snapToGrid="0">
      <p:cViewPr varScale="1">
        <p:scale>
          <a:sx n="56" d="100"/>
          <a:sy n="56" d="100"/>
        </p:scale>
        <p:origin x="62" y="38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3F3B2B-5CE3-4FCE-AAD5-7E2F52891D63}" type="doc">
      <dgm:prSet loTypeId="urn:microsoft.com/office/officeart/2008/layout/LinedList" loCatId="list" qsTypeId="urn:microsoft.com/office/officeart/2005/8/quickstyle/simple4" qsCatId="simple" csTypeId="urn:microsoft.com/office/officeart/2005/8/colors/accent5_2" csCatId="accent5" phldr="1"/>
      <dgm:spPr/>
      <dgm:t>
        <a:bodyPr/>
        <a:lstStyle/>
        <a:p>
          <a:endParaRPr lang="en-SG"/>
        </a:p>
      </dgm:t>
    </dgm:pt>
    <dgm:pt modelId="{B68E1AEF-CDE3-4781-822A-97E3455356D0}">
      <dgm:prSet phldrT="[Text]" custT="1"/>
      <dgm:spPr/>
      <dgm:t>
        <a:bodyPr/>
        <a:lstStyle/>
        <a:p>
          <a:r>
            <a:rPr lang="en-SG" sz="2400" b="1" dirty="0">
              <a:solidFill>
                <a:srgbClr val="C00000"/>
              </a:solidFill>
            </a:rPr>
            <a:t>Setup Outlook</a:t>
          </a:r>
        </a:p>
      </dgm:t>
    </dgm:pt>
    <dgm:pt modelId="{B15804CF-C5CF-4B26-9DBD-97E8334E50C0}" type="parTrans" cxnId="{B1C89F73-1E39-4C7D-8457-BD5C2952D7CB}">
      <dgm:prSet/>
      <dgm:spPr/>
      <dgm:t>
        <a:bodyPr/>
        <a:lstStyle/>
        <a:p>
          <a:endParaRPr lang="en-SG" sz="2400"/>
        </a:p>
      </dgm:t>
    </dgm:pt>
    <dgm:pt modelId="{15AC4F28-CC7B-45E7-8615-A72323A21D4B}" type="sibTrans" cxnId="{B1C89F73-1E39-4C7D-8457-BD5C2952D7CB}">
      <dgm:prSet/>
      <dgm:spPr/>
      <dgm:t>
        <a:bodyPr/>
        <a:lstStyle/>
        <a:p>
          <a:endParaRPr lang="en-SG" sz="2400"/>
        </a:p>
      </dgm:t>
    </dgm:pt>
    <dgm:pt modelId="{F6AE4811-710D-44B4-8248-EB4C1766FE90}">
      <dgm:prSet phldrT="[Text]" custT="1"/>
      <dgm:spPr/>
      <dgm:t>
        <a:bodyPr/>
        <a:lstStyle/>
        <a:p>
          <a:r>
            <a:rPr lang="en-SG" sz="2400" b="0" dirty="0">
              <a:solidFill>
                <a:schemeClr val="tx1"/>
              </a:solidFill>
            </a:rPr>
            <a:t>UI Automation &amp; Email Automation</a:t>
          </a:r>
        </a:p>
      </dgm:t>
    </dgm:pt>
    <dgm:pt modelId="{2141D220-EA32-460F-8927-9C498E7DE565}" type="parTrans" cxnId="{28F79843-BA7E-4037-A7EB-0450ACC220BA}">
      <dgm:prSet/>
      <dgm:spPr/>
      <dgm:t>
        <a:bodyPr/>
        <a:lstStyle/>
        <a:p>
          <a:endParaRPr lang="en-SG" sz="2400"/>
        </a:p>
      </dgm:t>
    </dgm:pt>
    <dgm:pt modelId="{DDD6AD7A-7F64-4B44-A719-0048D9D07744}" type="sibTrans" cxnId="{28F79843-BA7E-4037-A7EB-0450ACC220BA}">
      <dgm:prSet/>
      <dgm:spPr/>
      <dgm:t>
        <a:bodyPr/>
        <a:lstStyle/>
        <a:p>
          <a:endParaRPr lang="en-SG" sz="2400"/>
        </a:p>
      </dgm:t>
    </dgm:pt>
    <dgm:pt modelId="{3EE66A17-6FFA-4146-AEEA-A31A3669FC77}">
      <dgm:prSet phldrT="[Text]" custT="1"/>
      <dgm:spPr/>
      <dgm:t>
        <a:bodyPr/>
        <a:lstStyle/>
        <a:p>
          <a:r>
            <a:rPr lang="en-SG" sz="2400" b="0" dirty="0">
              <a:solidFill>
                <a:schemeClr val="tx1"/>
              </a:solidFill>
            </a:rPr>
            <a:t>Data Entry Automation</a:t>
          </a:r>
        </a:p>
      </dgm:t>
    </dgm:pt>
    <dgm:pt modelId="{7B3E0236-0FCA-40AF-AC47-F83BB4E571CD}" type="parTrans" cxnId="{5B5F14F0-DE7C-4DE0-BC32-39F3C6FAC26A}">
      <dgm:prSet/>
      <dgm:spPr/>
      <dgm:t>
        <a:bodyPr/>
        <a:lstStyle/>
        <a:p>
          <a:endParaRPr lang="en-SG" sz="2400"/>
        </a:p>
      </dgm:t>
    </dgm:pt>
    <dgm:pt modelId="{EC31908A-151D-4671-93BC-B9D470BE29E0}" type="sibTrans" cxnId="{5B5F14F0-DE7C-4DE0-BC32-39F3C6FAC26A}">
      <dgm:prSet/>
      <dgm:spPr/>
      <dgm:t>
        <a:bodyPr/>
        <a:lstStyle/>
        <a:p>
          <a:endParaRPr lang="en-SG" sz="2400"/>
        </a:p>
      </dgm:t>
    </dgm:pt>
    <dgm:pt modelId="{FCBD85B5-DA57-4E4B-A45E-AF8723C50D2D}">
      <dgm:prSet phldrT="[Text]" custT="1"/>
      <dgm:spPr/>
      <dgm:t>
        <a:bodyPr/>
        <a:lstStyle/>
        <a:p>
          <a:r>
            <a:rPr lang="en-SG" sz="2400" b="0" dirty="0">
              <a:solidFill>
                <a:schemeClr val="tx1"/>
              </a:solidFill>
            </a:rPr>
            <a:t>Data Extraction from </a:t>
          </a:r>
          <a:r>
            <a:rPr lang="en-SG" sz="2400" b="0" dirty="0" err="1">
              <a:solidFill>
                <a:schemeClr val="tx1"/>
              </a:solidFill>
            </a:rPr>
            <a:t>FormSG</a:t>
          </a:r>
          <a:r>
            <a:rPr lang="en-SG" sz="2400" b="0" dirty="0">
              <a:solidFill>
                <a:schemeClr val="tx1"/>
              </a:solidFill>
            </a:rPr>
            <a:t> email</a:t>
          </a:r>
        </a:p>
      </dgm:t>
    </dgm:pt>
    <dgm:pt modelId="{9A520E69-903B-42C9-BC87-D0110DE0134E}" type="parTrans" cxnId="{F9919CDA-B008-4DF7-9AA5-885CB2515A63}">
      <dgm:prSet/>
      <dgm:spPr/>
      <dgm:t>
        <a:bodyPr/>
        <a:lstStyle/>
        <a:p>
          <a:endParaRPr lang="en-SG"/>
        </a:p>
      </dgm:t>
    </dgm:pt>
    <dgm:pt modelId="{38A51EE5-5910-4846-8536-A6B58FFCDF31}" type="sibTrans" cxnId="{F9919CDA-B008-4DF7-9AA5-885CB2515A63}">
      <dgm:prSet/>
      <dgm:spPr/>
      <dgm:t>
        <a:bodyPr/>
        <a:lstStyle/>
        <a:p>
          <a:endParaRPr lang="en-SG"/>
        </a:p>
      </dgm:t>
    </dgm:pt>
    <dgm:pt modelId="{A83670A0-A1E4-46FB-B3E9-C255524CE095}">
      <dgm:prSet phldrT="[Text]" custT="1"/>
      <dgm:spPr/>
      <dgm:t>
        <a:bodyPr/>
        <a:lstStyle/>
        <a:p>
          <a:endParaRPr lang="en-SG" sz="2400" b="0" dirty="0">
            <a:solidFill>
              <a:schemeClr val="tx1"/>
            </a:solidFill>
          </a:endParaRPr>
        </a:p>
      </dgm:t>
    </dgm:pt>
    <dgm:pt modelId="{E05B1AAE-842F-419F-B06D-55C5CA0715B5}" type="parTrans" cxnId="{543B8FB8-7DD8-4D2B-99C7-AACC5F975046}">
      <dgm:prSet/>
      <dgm:spPr/>
      <dgm:t>
        <a:bodyPr/>
        <a:lstStyle/>
        <a:p>
          <a:endParaRPr lang="en-SG"/>
        </a:p>
      </dgm:t>
    </dgm:pt>
    <dgm:pt modelId="{25FF0989-8DE9-4A3B-AC4E-C31ACB97F750}" type="sibTrans" cxnId="{543B8FB8-7DD8-4D2B-99C7-AACC5F975046}">
      <dgm:prSet/>
      <dgm:spPr/>
      <dgm:t>
        <a:bodyPr/>
        <a:lstStyle/>
        <a:p>
          <a:endParaRPr lang="en-SG"/>
        </a:p>
      </dgm:t>
    </dgm:pt>
    <dgm:pt modelId="{F9FD8FD3-A65D-4A5A-994D-84710FAA3FCD}" type="pres">
      <dgm:prSet presAssocID="{6F3F3B2B-5CE3-4FCE-AAD5-7E2F52891D63}" presName="vert0" presStyleCnt="0">
        <dgm:presLayoutVars>
          <dgm:dir/>
          <dgm:animOne val="branch"/>
          <dgm:animLvl val="lvl"/>
        </dgm:presLayoutVars>
      </dgm:prSet>
      <dgm:spPr/>
    </dgm:pt>
    <dgm:pt modelId="{123674EB-74F7-4339-BB4D-606FE00A191F}" type="pres">
      <dgm:prSet presAssocID="{B68E1AEF-CDE3-4781-822A-97E3455356D0}" presName="thickLine" presStyleLbl="alignNode1" presStyleIdx="0" presStyleCnt="5"/>
      <dgm:spPr/>
    </dgm:pt>
    <dgm:pt modelId="{E9BDA2DD-6291-44AC-A200-5A91922A2944}" type="pres">
      <dgm:prSet presAssocID="{B68E1AEF-CDE3-4781-822A-97E3455356D0}" presName="horz1" presStyleCnt="0"/>
      <dgm:spPr/>
    </dgm:pt>
    <dgm:pt modelId="{86B5D827-6670-4395-A396-A742C271C748}" type="pres">
      <dgm:prSet presAssocID="{B68E1AEF-CDE3-4781-822A-97E3455356D0}" presName="tx1" presStyleLbl="revTx" presStyleIdx="0" presStyleCnt="5"/>
      <dgm:spPr/>
    </dgm:pt>
    <dgm:pt modelId="{AC82F710-A108-4959-9E98-CF9A18740490}" type="pres">
      <dgm:prSet presAssocID="{B68E1AEF-CDE3-4781-822A-97E3455356D0}" presName="vert1" presStyleCnt="0"/>
      <dgm:spPr/>
    </dgm:pt>
    <dgm:pt modelId="{93E5EB9C-ACB5-4A10-B3BA-9B4B17E07A4F}" type="pres">
      <dgm:prSet presAssocID="{F6AE4811-710D-44B4-8248-EB4C1766FE90}" presName="thickLine" presStyleLbl="alignNode1" presStyleIdx="1" presStyleCnt="5"/>
      <dgm:spPr/>
    </dgm:pt>
    <dgm:pt modelId="{037D402B-94C0-49E7-832C-E6E9AE3578C3}" type="pres">
      <dgm:prSet presAssocID="{F6AE4811-710D-44B4-8248-EB4C1766FE90}" presName="horz1" presStyleCnt="0"/>
      <dgm:spPr/>
    </dgm:pt>
    <dgm:pt modelId="{BCF05AAD-06B5-4248-B345-EC36FFC69E30}" type="pres">
      <dgm:prSet presAssocID="{F6AE4811-710D-44B4-8248-EB4C1766FE90}" presName="tx1" presStyleLbl="revTx" presStyleIdx="1" presStyleCnt="5"/>
      <dgm:spPr/>
    </dgm:pt>
    <dgm:pt modelId="{A1EFAC1A-5C18-40FC-B43A-B94CC513199B}" type="pres">
      <dgm:prSet presAssocID="{F6AE4811-710D-44B4-8248-EB4C1766FE90}" presName="vert1" presStyleCnt="0"/>
      <dgm:spPr/>
    </dgm:pt>
    <dgm:pt modelId="{91B81A57-377E-458C-AE3B-F10DB160989F}" type="pres">
      <dgm:prSet presAssocID="{3EE66A17-6FFA-4146-AEEA-A31A3669FC77}" presName="thickLine" presStyleLbl="alignNode1" presStyleIdx="2" presStyleCnt="5"/>
      <dgm:spPr/>
    </dgm:pt>
    <dgm:pt modelId="{BC1C9311-8F47-4E33-B1D4-066368B3B90B}" type="pres">
      <dgm:prSet presAssocID="{3EE66A17-6FFA-4146-AEEA-A31A3669FC77}" presName="horz1" presStyleCnt="0"/>
      <dgm:spPr/>
    </dgm:pt>
    <dgm:pt modelId="{DFC46086-B4CF-4276-839C-3F6D2F41F65F}" type="pres">
      <dgm:prSet presAssocID="{3EE66A17-6FFA-4146-AEEA-A31A3669FC77}" presName="tx1" presStyleLbl="revTx" presStyleIdx="2" presStyleCnt="5"/>
      <dgm:spPr/>
    </dgm:pt>
    <dgm:pt modelId="{B2F727D9-7493-4F30-99FC-E304054800B5}" type="pres">
      <dgm:prSet presAssocID="{3EE66A17-6FFA-4146-AEEA-A31A3669FC77}" presName="vert1" presStyleCnt="0"/>
      <dgm:spPr/>
    </dgm:pt>
    <dgm:pt modelId="{F6EDA221-A082-4CF7-9BEF-E63662EC7644}" type="pres">
      <dgm:prSet presAssocID="{FCBD85B5-DA57-4E4B-A45E-AF8723C50D2D}" presName="thickLine" presStyleLbl="alignNode1" presStyleIdx="3" presStyleCnt="5"/>
      <dgm:spPr/>
    </dgm:pt>
    <dgm:pt modelId="{C553121B-3D01-4F2B-A6D4-7A0ACE33808F}" type="pres">
      <dgm:prSet presAssocID="{FCBD85B5-DA57-4E4B-A45E-AF8723C50D2D}" presName="horz1" presStyleCnt="0"/>
      <dgm:spPr/>
    </dgm:pt>
    <dgm:pt modelId="{1664009A-9C4F-400D-9E57-4BDA0029F9E1}" type="pres">
      <dgm:prSet presAssocID="{FCBD85B5-DA57-4E4B-A45E-AF8723C50D2D}" presName="tx1" presStyleLbl="revTx" presStyleIdx="3" presStyleCnt="5"/>
      <dgm:spPr/>
    </dgm:pt>
    <dgm:pt modelId="{F905940B-0400-4D33-AC06-E2718903AD63}" type="pres">
      <dgm:prSet presAssocID="{FCBD85B5-DA57-4E4B-A45E-AF8723C50D2D}" presName="vert1" presStyleCnt="0"/>
      <dgm:spPr/>
    </dgm:pt>
    <dgm:pt modelId="{8CBABEC7-5BCD-45A9-973E-2B4946297DC6}" type="pres">
      <dgm:prSet presAssocID="{A83670A0-A1E4-46FB-B3E9-C255524CE095}" presName="thickLine" presStyleLbl="alignNode1" presStyleIdx="4" presStyleCnt="5"/>
      <dgm:spPr/>
    </dgm:pt>
    <dgm:pt modelId="{EC714A33-E2A5-4DD6-AA44-E3AEF35BE6FA}" type="pres">
      <dgm:prSet presAssocID="{A83670A0-A1E4-46FB-B3E9-C255524CE095}" presName="horz1" presStyleCnt="0"/>
      <dgm:spPr/>
    </dgm:pt>
    <dgm:pt modelId="{C963ECCF-E6DC-4EBD-BD0D-7493E3EEEE56}" type="pres">
      <dgm:prSet presAssocID="{A83670A0-A1E4-46FB-B3E9-C255524CE095}" presName="tx1" presStyleLbl="revTx" presStyleIdx="4" presStyleCnt="5"/>
      <dgm:spPr/>
    </dgm:pt>
    <dgm:pt modelId="{BD96DEB6-61E4-4DD8-ACA9-B795D9B0D4AA}" type="pres">
      <dgm:prSet presAssocID="{A83670A0-A1E4-46FB-B3E9-C255524CE095}" presName="vert1" presStyleCnt="0"/>
      <dgm:spPr/>
    </dgm:pt>
  </dgm:ptLst>
  <dgm:cxnLst>
    <dgm:cxn modelId="{F3417732-0DBF-4A26-94C7-F4AB31C10AD5}" type="presOf" srcId="{3EE66A17-6FFA-4146-AEEA-A31A3669FC77}" destId="{DFC46086-B4CF-4276-839C-3F6D2F41F65F}" srcOrd="0" destOrd="0" presId="urn:microsoft.com/office/officeart/2008/layout/LinedList"/>
    <dgm:cxn modelId="{23798C3C-5897-40CC-8E45-D5968377533A}" type="presOf" srcId="{6F3F3B2B-5CE3-4FCE-AAD5-7E2F52891D63}" destId="{F9FD8FD3-A65D-4A5A-994D-84710FAA3FCD}" srcOrd="0" destOrd="0" presId="urn:microsoft.com/office/officeart/2008/layout/LinedList"/>
    <dgm:cxn modelId="{28F79843-BA7E-4037-A7EB-0450ACC220BA}" srcId="{6F3F3B2B-5CE3-4FCE-AAD5-7E2F52891D63}" destId="{F6AE4811-710D-44B4-8248-EB4C1766FE90}" srcOrd="1" destOrd="0" parTransId="{2141D220-EA32-460F-8927-9C498E7DE565}" sibTransId="{DDD6AD7A-7F64-4B44-A719-0048D9D07744}"/>
    <dgm:cxn modelId="{B1C89F73-1E39-4C7D-8457-BD5C2952D7CB}" srcId="{6F3F3B2B-5CE3-4FCE-AAD5-7E2F52891D63}" destId="{B68E1AEF-CDE3-4781-822A-97E3455356D0}" srcOrd="0" destOrd="0" parTransId="{B15804CF-C5CF-4B26-9DBD-97E8334E50C0}" sibTransId="{15AC4F28-CC7B-45E7-8615-A72323A21D4B}"/>
    <dgm:cxn modelId="{3A1E0157-BC12-4855-9C26-23DA617DBE44}" type="presOf" srcId="{A83670A0-A1E4-46FB-B3E9-C255524CE095}" destId="{C963ECCF-E6DC-4EBD-BD0D-7493E3EEEE56}" srcOrd="0" destOrd="0" presId="urn:microsoft.com/office/officeart/2008/layout/LinedList"/>
    <dgm:cxn modelId="{543B8FB8-7DD8-4D2B-99C7-AACC5F975046}" srcId="{6F3F3B2B-5CE3-4FCE-AAD5-7E2F52891D63}" destId="{A83670A0-A1E4-46FB-B3E9-C255524CE095}" srcOrd="4" destOrd="0" parTransId="{E05B1AAE-842F-419F-B06D-55C5CA0715B5}" sibTransId="{25FF0989-8DE9-4A3B-AC4E-C31ACB97F750}"/>
    <dgm:cxn modelId="{F09C4DD6-C683-4892-BED5-6FECED779638}" type="presOf" srcId="{F6AE4811-710D-44B4-8248-EB4C1766FE90}" destId="{BCF05AAD-06B5-4248-B345-EC36FFC69E30}" srcOrd="0" destOrd="0" presId="urn:microsoft.com/office/officeart/2008/layout/LinedList"/>
    <dgm:cxn modelId="{B47E8BD7-0352-4FC3-8DB5-B3C3F1CAD354}" type="presOf" srcId="{B68E1AEF-CDE3-4781-822A-97E3455356D0}" destId="{86B5D827-6670-4395-A396-A742C271C748}" srcOrd="0" destOrd="0" presId="urn:microsoft.com/office/officeart/2008/layout/LinedList"/>
    <dgm:cxn modelId="{F9919CDA-B008-4DF7-9AA5-885CB2515A63}" srcId="{6F3F3B2B-5CE3-4FCE-AAD5-7E2F52891D63}" destId="{FCBD85B5-DA57-4E4B-A45E-AF8723C50D2D}" srcOrd="3" destOrd="0" parTransId="{9A520E69-903B-42C9-BC87-D0110DE0134E}" sibTransId="{38A51EE5-5910-4846-8536-A6B58FFCDF31}"/>
    <dgm:cxn modelId="{5B5F14F0-DE7C-4DE0-BC32-39F3C6FAC26A}" srcId="{6F3F3B2B-5CE3-4FCE-AAD5-7E2F52891D63}" destId="{3EE66A17-6FFA-4146-AEEA-A31A3669FC77}" srcOrd="2" destOrd="0" parTransId="{7B3E0236-0FCA-40AF-AC47-F83BB4E571CD}" sibTransId="{EC31908A-151D-4671-93BC-B9D470BE29E0}"/>
    <dgm:cxn modelId="{5C6C18F1-12EC-4564-B509-68779B39BF10}" type="presOf" srcId="{FCBD85B5-DA57-4E4B-A45E-AF8723C50D2D}" destId="{1664009A-9C4F-400D-9E57-4BDA0029F9E1}" srcOrd="0" destOrd="0" presId="urn:microsoft.com/office/officeart/2008/layout/LinedList"/>
    <dgm:cxn modelId="{6BFE929F-43CC-4564-8CCD-010EF38972D1}" type="presParOf" srcId="{F9FD8FD3-A65D-4A5A-994D-84710FAA3FCD}" destId="{123674EB-74F7-4339-BB4D-606FE00A191F}" srcOrd="0" destOrd="0" presId="urn:microsoft.com/office/officeart/2008/layout/LinedList"/>
    <dgm:cxn modelId="{785FE5BC-BD1C-43B4-A66D-E9CA53852735}" type="presParOf" srcId="{F9FD8FD3-A65D-4A5A-994D-84710FAA3FCD}" destId="{E9BDA2DD-6291-44AC-A200-5A91922A2944}" srcOrd="1" destOrd="0" presId="urn:microsoft.com/office/officeart/2008/layout/LinedList"/>
    <dgm:cxn modelId="{5BBF5C97-4A92-4699-87B4-8EBBDAB1533F}" type="presParOf" srcId="{E9BDA2DD-6291-44AC-A200-5A91922A2944}" destId="{86B5D827-6670-4395-A396-A742C271C748}" srcOrd="0" destOrd="0" presId="urn:microsoft.com/office/officeart/2008/layout/LinedList"/>
    <dgm:cxn modelId="{E3D5CFC9-B59D-47DE-BC22-6505C33A9183}" type="presParOf" srcId="{E9BDA2DD-6291-44AC-A200-5A91922A2944}" destId="{AC82F710-A108-4959-9E98-CF9A18740490}" srcOrd="1" destOrd="0" presId="urn:microsoft.com/office/officeart/2008/layout/LinedList"/>
    <dgm:cxn modelId="{F7166F19-4463-42C5-B338-EEBA71CAF2D5}" type="presParOf" srcId="{F9FD8FD3-A65D-4A5A-994D-84710FAA3FCD}" destId="{93E5EB9C-ACB5-4A10-B3BA-9B4B17E07A4F}" srcOrd="2" destOrd="0" presId="urn:microsoft.com/office/officeart/2008/layout/LinedList"/>
    <dgm:cxn modelId="{8B8B6D19-FCCD-44DF-A7FA-7FDB8CF66E4E}" type="presParOf" srcId="{F9FD8FD3-A65D-4A5A-994D-84710FAA3FCD}" destId="{037D402B-94C0-49E7-832C-E6E9AE3578C3}" srcOrd="3" destOrd="0" presId="urn:microsoft.com/office/officeart/2008/layout/LinedList"/>
    <dgm:cxn modelId="{E4BFCD80-5E3C-4675-9B20-5D88136CB574}" type="presParOf" srcId="{037D402B-94C0-49E7-832C-E6E9AE3578C3}" destId="{BCF05AAD-06B5-4248-B345-EC36FFC69E30}" srcOrd="0" destOrd="0" presId="urn:microsoft.com/office/officeart/2008/layout/LinedList"/>
    <dgm:cxn modelId="{7BBEB659-4ED2-40F4-A3F7-ED2CB4ED0C60}" type="presParOf" srcId="{037D402B-94C0-49E7-832C-E6E9AE3578C3}" destId="{A1EFAC1A-5C18-40FC-B43A-B94CC513199B}" srcOrd="1" destOrd="0" presId="urn:microsoft.com/office/officeart/2008/layout/LinedList"/>
    <dgm:cxn modelId="{9B8B42EF-079B-42B1-A600-59108AE371A5}" type="presParOf" srcId="{F9FD8FD3-A65D-4A5A-994D-84710FAA3FCD}" destId="{91B81A57-377E-458C-AE3B-F10DB160989F}" srcOrd="4" destOrd="0" presId="urn:microsoft.com/office/officeart/2008/layout/LinedList"/>
    <dgm:cxn modelId="{1FAE3006-46E7-4F74-A885-C19A057CFB33}" type="presParOf" srcId="{F9FD8FD3-A65D-4A5A-994D-84710FAA3FCD}" destId="{BC1C9311-8F47-4E33-B1D4-066368B3B90B}" srcOrd="5" destOrd="0" presId="urn:microsoft.com/office/officeart/2008/layout/LinedList"/>
    <dgm:cxn modelId="{3C715864-914B-41BD-A1E7-00162AB935BA}" type="presParOf" srcId="{BC1C9311-8F47-4E33-B1D4-066368B3B90B}" destId="{DFC46086-B4CF-4276-839C-3F6D2F41F65F}" srcOrd="0" destOrd="0" presId="urn:microsoft.com/office/officeart/2008/layout/LinedList"/>
    <dgm:cxn modelId="{2370AE1A-12B7-48BF-9C13-2DAF36917CB2}" type="presParOf" srcId="{BC1C9311-8F47-4E33-B1D4-066368B3B90B}" destId="{B2F727D9-7493-4F30-99FC-E304054800B5}" srcOrd="1" destOrd="0" presId="urn:microsoft.com/office/officeart/2008/layout/LinedList"/>
    <dgm:cxn modelId="{820BD697-B0D7-45F6-84B2-8DCC5372E95E}" type="presParOf" srcId="{F9FD8FD3-A65D-4A5A-994D-84710FAA3FCD}" destId="{F6EDA221-A082-4CF7-9BEF-E63662EC7644}" srcOrd="6" destOrd="0" presId="urn:microsoft.com/office/officeart/2008/layout/LinedList"/>
    <dgm:cxn modelId="{7E632FE1-40F7-4491-A22E-87E914BE09D7}" type="presParOf" srcId="{F9FD8FD3-A65D-4A5A-994D-84710FAA3FCD}" destId="{C553121B-3D01-4F2B-A6D4-7A0ACE33808F}" srcOrd="7" destOrd="0" presId="urn:microsoft.com/office/officeart/2008/layout/LinedList"/>
    <dgm:cxn modelId="{A268F1DD-360C-40FC-885E-2D0D47AAEBBE}" type="presParOf" srcId="{C553121B-3D01-4F2B-A6D4-7A0ACE33808F}" destId="{1664009A-9C4F-400D-9E57-4BDA0029F9E1}" srcOrd="0" destOrd="0" presId="urn:microsoft.com/office/officeart/2008/layout/LinedList"/>
    <dgm:cxn modelId="{C8799818-9D62-4228-9291-0F19DAB5C005}" type="presParOf" srcId="{C553121B-3D01-4F2B-A6D4-7A0ACE33808F}" destId="{F905940B-0400-4D33-AC06-E2718903AD63}" srcOrd="1" destOrd="0" presId="urn:microsoft.com/office/officeart/2008/layout/LinedList"/>
    <dgm:cxn modelId="{E39484F0-DE5B-4682-8FBB-01D27A13DA8B}" type="presParOf" srcId="{F9FD8FD3-A65D-4A5A-994D-84710FAA3FCD}" destId="{8CBABEC7-5BCD-45A9-973E-2B4946297DC6}" srcOrd="8" destOrd="0" presId="urn:microsoft.com/office/officeart/2008/layout/LinedList"/>
    <dgm:cxn modelId="{EED7ACCB-C950-4C52-94FC-48D4DE3895A5}" type="presParOf" srcId="{F9FD8FD3-A65D-4A5A-994D-84710FAA3FCD}" destId="{EC714A33-E2A5-4DD6-AA44-E3AEF35BE6FA}" srcOrd="9" destOrd="0" presId="urn:microsoft.com/office/officeart/2008/layout/LinedList"/>
    <dgm:cxn modelId="{C4DE61ED-DF80-419C-B605-BAE048AD46D7}" type="presParOf" srcId="{EC714A33-E2A5-4DD6-AA44-E3AEF35BE6FA}" destId="{C963ECCF-E6DC-4EBD-BD0D-7493E3EEEE56}" srcOrd="0" destOrd="0" presId="urn:microsoft.com/office/officeart/2008/layout/LinedList"/>
    <dgm:cxn modelId="{732A4C9B-65B0-4F0A-B33B-A6F7FFDAE872}" type="presParOf" srcId="{EC714A33-E2A5-4DD6-AA44-E3AEF35BE6FA}" destId="{BD96DEB6-61E4-4DD8-ACA9-B795D9B0D4A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3F3B2B-5CE3-4FCE-AAD5-7E2F52891D63}" type="doc">
      <dgm:prSet loTypeId="urn:microsoft.com/office/officeart/2008/layout/LinedList" loCatId="list" qsTypeId="urn:microsoft.com/office/officeart/2005/8/quickstyle/simple4" qsCatId="simple" csTypeId="urn:microsoft.com/office/officeart/2005/8/colors/accent5_2" csCatId="accent5" phldr="1"/>
      <dgm:spPr/>
      <dgm:t>
        <a:bodyPr/>
        <a:lstStyle/>
        <a:p>
          <a:endParaRPr lang="en-SG"/>
        </a:p>
      </dgm:t>
    </dgm:pt>
    <dgm:pt modelId="{B68E1AEF-CDE3-4781-822A-97E3455356D0}">
      <dgm:prSet phldrT="[Text]" custT="1"/>
      <dgm:spPr/>
      <dgm:t>
        <a:bodyPr/>
        <a:lstStyle/>
        <a:p>
          <a:r>
            <a:rPr lang="en-SG" sz="2400" b="0" dirty="0">
              <a:solidFill>
                <a:schemeClr val="tx1"/>
              </a:solidFill>
            </a:rPr>
            <a:t>Setup Outlook</a:t>
          </a:r>
        </a:p>
      </dgm:t>
    </dgm:pt>
    <dgm:pt modelId="{B15804CF-C5CF-4B26-9DBD-97E8334E50C0}" type="parTrans" cxnId="{B1C89F73-1E39-4C7D-8457-BD5C2952D7CB}">
      <dgm:prSet/>
      <dgm:spPr/>
      <dgm:t>
        <a:bodyPr/>
        <a:lstStyle/>
        <a:p>
          <a:endParaRPr lang="en-SG" sz="2400"/>
        </a:p>
      </dgm:t>
    </dgm:pt>
    <dgm:pt modelId="{15AC4F28-CC7B-45E7-8615-A72323A21D4B}" type="sibTrans" cxnId="{B1C89F73-1E39-4C7D-8457-BD5C2952D7CB}">
      <dgm:prSet/>
      <dgm:spPr/>
      <dgm:t>
        <a:bodyPr/>
        <a:lstStyle/>
        <a:p>
          <a:endParaRPr lang="en-SG" sz="2400"/>
        </a:p>
      </dgm:t>
    </dgm:pt>
    <dgm:pt modelId="{F6AE4811-710D-44B4-8248-EB4C1766FE90}">
      <dgm:prSet phldrT="[Text]" custT="1"/>
      <dgm:spPr/>
      <dgm:t>
        <a:bodyPr/>
        <a:lstStyle/>
        <a:p>
          <a:r>
            <a:rPr lang="en-SG" sz="2400" b="1" dirty="0">
              <a:solidFill>
                <a:srgbClr val="C00000"/>
              </a:solidFill>
            </a:rPr>
            <a:t>UI Automation </a:t>
          </a:r>
          <a:r>
            <a:rPr lang="en-SG" sz="2400" b="0" dirty="0">
              <a:solidFill>
                <a:schemeClr val="tx1"/>
              </a:solidFill>
            </a:rPr>
            <a:t>&amp; Email Automation</a:t>
          </a:r>
        </a:p>
      </dgm:t>
    </dgm:pt>
    <dgm:pt modelId="{2141D220-EA32-460F-8927-9C498E7DE565}" type="parTrans" cxnId="{28F79843-BA7E-4037-A7EB-0450ACC220BA}">
      <dgm:prSet/>
      <dgm:spPr/>
      <dgm:t>
        <a:bodyPr/>
        <a:lstStyle/>
        <a:p>
          <a:endParaRPr lang="en-SG" sz="2400"/>
        </a:p>
      </dgm:t>
    </dgm:pt>
    <dgm:pt modelId="{DDD6AD7A-7F64-4B44-A719-0048D9D07744}" type="sibTrans" cxnId="{28F79843-BA7E-4037-A7EB-0450ACC220BA}">
      <dgm:prSet/>
      <dgm:spPr/>
      <dgm:t>
        <a:bodyPr/>
        <a:lstStyle/>
        <a:p>
          <a:endParaRPr lang="en-SG" sz="2400"/>
        </a:p>
      </dgm:t>
    </dgm:pt>
    <dgm:pt modelId="{3EE66A17-6FFA-4146-AEEA-A31A3669FC77}">
      <dgm:prSet phldrT="[Text]" custT="1"/>
      <dgm:spPr/>
      <dgm:t>
        <a:bodyPr/>
        <a:lstStyle/>
        <a:p>
          <a:r>
            <a:rPr lang="en-SG" sz="2400" b="0" dirty="0">
              <a:solidFill>
                <a:schemeClr val="tx1"/>
              </a:solidFill>
            </a:rPr>
            <a:t>Data Entry Automation</a:t>
          </a:r>
        </a:p>
      </dgm:t>
    </dgm:pt>
    <dgm:pt modelId="{7B3E0236-0FCA-40AF-AC47-F83BB4E571CD}" type="parTrans" cxnId="{5B5F14F0-DE7C-4DE0-BC32-39F3C6FAC26A}">
      <dgm:prSet/>
      <dgm:spPr/>
      <dgm:t>
        <a:bodyPr/>
        <a:lstStyle/>
        <a:p>
          <a:endParaRPr lang="en-SG" sz="2400"/>
        </a:p>
      </dgm:t>
    </dgm:pt>
    <dgm:pt modelId="{EC31908A-151D-4671-93BC-B9D470BE29E0}" type="sibTrans" cxnId="{5B5F14F0-DE7C-4DE0-BC32-39F3C6FAC26A}">
      <dgm:prSet/>
      <dgm:spPr/>
      <dgm:t>
        <a:bodyPr/>
        <a:lstStyle/>
        <a:p>
          <a:endParaRPr lang="en-SG" sz="2400"/>
        </a:p>
      </dgm:t>
    </dgm:pt>
    <dgm:pt modelId="{FCBD85B5-DA57-4E4B-A45E-AF8723C50D2D}">
      <dgm:prSet phldrT="[Text]" custT="1"/>
      <dgm:spPr/>
      <dgm:t>
        <a:bodyPr/>
        <a:lstStyle/>
        <a:p>
          <a:r>
            <a:rPr lang="en-SG" sz="2400" b="0" dirty="0">
              <a:solidFill>
                <a:schemeClr val="tx1"/>
              </a:solidFill>
            </a:rPr>
            <a:t>Data Extraction from </a:t>
          </a:r>
          <a:r>
            <a:rPr lang="en-SG" sz="2400" b="0" dirty="0" err="1">
              <a:solidFill>
                <a:schemeClr val="tx1"/>
              </a:solidFill>
            </a:rPr>
            <a:t>FormSG</a:t>
          </a:r>
          <a:r>
            <a:rPr lang="en-SG" sz="2400" b="0" dirty="0">
              <a:solidFill>
                <a:schemeClr val="tx1"/>
              </a:solidFill>
            </a:rPr>
            <a:t> email</a:t>
          </a:r>
        </a:p>
      </dgm:t>
    </dgm:pt>
    <dgm:pt modelId="{9A520E69-903B-42C9-BC87-D0110DE0134E}" type="parTrans" cxnId="{F9919CDA-B008-4DF7-9AA5-885CB2515A63}">
      <dgm:prSet/>
      <dgm:spPr/>
      <dgm:t>
        <a:bodyPr/>
        <a:lstStyle/>
        <a:p>
          <a:endParaRPr lang="en-SG"/>
        </a:p>
      </dgm:t>
    </dgm:pt>
    <dgm:pt modelId="{38A51EE5-5910-4846-8536-A6B58FFCDF31}" type="sibTrans" cxnId="{F9919CDA-B008-4DF7-9AA5-885CB2515A63}">
      <dgm:prSet/>
      <dgm:spPr/>
      <dgm:t>
        <a:bodyPr/>
        <a:lstStyle/>
        <a:p>
          <a:endParaRPr lang="en-SG"/>
        </a:p>
      </dgm:t>
    </dgm:pt>
    <dgm:pt modelId="{A83670A0-A1E4-46FB-B3E9-C255524CE095}">
      <dgm:prSet phldrT="[Text]" custT="1"/>
      <dgm:spPr/>
      <dgm:t>
        <a:bodyPr/>
        <a:lstStyle/>
        <a:p>
          <a:endParaRPr lang="en-SG" sz="2400" b="0" dirty="0">
            <a:solidFill>
              <a:schemeClr val="tx1"/>
            </a:solidFill>
          </a:endParaRPr>
        </a:p>
      </dgm:t>
    </dgm:pt>
    <dgm:pt modelId="{E05B1AAE-842F-419F-B06D-55C5CA0715B5}" type="parTrans" cxnId="{543B8FB8-7DD8-4D2B-99C7-AACC5F975046}">
      <dgm:prSet/>
      <dgm:spPr/>
      <dgm:t>
        <a:bodyPr/>
        <a:lstStyle/>
        <a:p>
          <a:endParaRPr lang="en-SG"/>
        </a:p>
      </dgm:t>
    </dgm:pt>
    <dgm:pt modelId="{25FF0989-8DE9-4A3B-AC4E-C31ACB97F750}" type="sibTrans" cxnId="{543B8FB8-7DD8-4D2B-99C7-AACC5F975046}">
      <dgm:prSet/>
      <dgm:spPr/>
      <dgm:t>
        <a:bodyPr/>
        <a:lstStyle/>
        <a:p>
          <a:endParaRPr lang="en-SG"/>
        </a:p>
      </dgm:t>
    </dgm:pt>
    <dgm:pt modelId="{F9FD8FD3-A65D-4A5A-994D-84710FAA3FCD}" type="pres">
      <dgm:prSet presAssocID="{6F3F3B2B-5CE3-4FCE-AAD5-7E2F52891D63}" presName="vert0" presStyleCnt="0">
        <dgm:presLayoutVars>
          <dgm:dir/>
          <dgm:animOne val="branch"/>
          <dgm:animLvl val="lvl"/>
        </dgm:presLayoutVars>
      </dgm:prSet>
      <dgm:spPr/>
    </dgm:pt>
    <dgm:pt modelId="{123674EB-74F7-4339-BB4D-606FE00A191F}" type="pres">
      <dgm:prSet presAssocID="{B68E1AEF-CDE3-4781-822A-97E3455356D0}" presName="thickLine" presStyleLbl="alignNode1" presStyleIdx="0" presStyleCnt="5"/>
      <dgm:spPr/>
    </dgm:pt>
    <dgm:pt modelId="{E9BDA2DD-6291-44AC-A200-5A91922A2944}" type="pres">
      <dgm:prSet presAssocID="{B68E1AEF-CDE3-4781-822A-97E3455356D0}" presName="horz1" presStyleCnt="0"/>
      <dgm:spPr/>
    </dgm:pt>
    <dgm:pt modelId="{86B5D827-6670-4395-A396-A742C271C748}" type="pres">
      <dgm:prSet presAssocID="{B68E1AEF-CDE3-4781-822A-97E3455356D0}" presName="tx1" presStyleLbl="revTx" presStyleIdx="0" presStyleCnt="5"/>
      <dgm:spPr/>
    </dgm:pt>
    <dgm:pt modelId="{AC82F710-A108-4959-9E98-CF9A18740490}" type="pres">
      <dgm:prSet presAssocID="{B68E1AEF-CDE3-4781-822A-97E3455356D0}" presName="vert1" presStyleCnt="0"/>
      <dgm:spPr/>
    </dgm:pt>
    <dgm:pt modelId="{93E5EB9C-ACB5-4A10-B3BA-9B4B17E07A4F}" type="pres">
      <dgm:prSet presAssocID="{F6AE4811-710D-44B4-8248-EB4C1766FE90}" presName="thickLine" presStyleLbl="alignNode1" presStyleIdx="1" presStyleCnt="5"/>
      <dgm:spPr/>
    </dgm:pt>
    <dgm:pt modelId="{037D402B-94C0-49E7-832C-E6E9AE3578C3}" type="pres">
      <dgm:prSet presAssocID="{F6AE4811-710D-44B4-8248-EB4C1766FE90}" presName="horz1" presStyleCnt="0"/>
      <dgm:spPr/>
    </dgm:pt>
    <dgm:pt modelId="{BCF05AAD-06B5-4248-B345-EC36FFC69E30}" type="pres">
      <dgm:prSet presAssocID="{F6AE4811-710D-44B4-8248-EB4C1766FE90}" presName="tx1" presStyleLbl="revTx" presStyleIdx="1" presStyleCnt="5"/>
      <dgm:spPr/>
    </dgm:pt>
    <dgm:pt modelId="{A1EFAC1A-5C18-40FC-B43A-B94CC513199B}" type="pres">
      <dgm:prSet presAssocID="{F6AE4811-710D-44B4-8248-EB4C1766FE90}" presName="vert1" presStyleCnt="0"/>
      <dgm:spPr/>
    </dgm:pt>
    <dgm:pt modelId="{91B81A57-377E-458C-AE3B-F10DB160989F}" type="pres">
      <dgm:prSet presAssocID="{3EE66A17-6FFA-4146-AEEA-A31A3669FC77}" presName="thickLine" presStyleLbl="alignNode1" presStyleIdx="2" presStyleCnt="5"/>
      <dgm:spPr/>
    </dgm:pt>
    <dgm:pt modelId="{BC1C9311-8F47-4E33-B1D4-066368B3B90B}" type="pres">
      <dgm:prSet presAssocID="{3EE66A17-6FFA-4146-AEEA-A31A3669FC77}" presName="horz1" presStyleCnt="0"/>
      <dgm:spPr/>
    </dgm:pt>
    <dgm:pt modelId="{DFC46086-B4CF-4276-839C-3F6D2F41F65F}" type="pres">
      <dgm:prSet presAssocID="{3EE66A17-6FFA-4146-AEEA-A31A3669FC77}" presName="tx1" presStyleLbl="revTx" presStyleIdx="2" presStyleCnt="5"/>
      <dgm:spPr/>
    </dgm:pt>
    <dgm:pt modelId="{B2F727D9-7493-4F30-99FC-E304054800B5}" type="pres">
      <dgm:prSet presAssocID="{3EE66A17-6FFA-4146-AEEA-A31A3669FC77}" presName="vert1" presStyleCnt="0"/>
      <dgm:spPr/>
    </dgm:pt>
    <dgm:pt modelId="{F6EDA221-A082-4CF7-9BEF-E63662EC7644}" type="pres">
      <dgm:prSet presAssocID="{FCBD85B5-DA57-4E4B-A45E-AF8723C50D2D}" presName="thickLine" presStyleLbl="alignNode1" presStyleIdx="3" presStyleCnt="5"/>
      <dgm:spPr/>
    </dgm:pt>
    <dgm:pt modelId="{C553121B-3D01-4F2B-A6D4-7A0ACE33808F}" type="pres">
      <dgm:prSet presAssocID="{FCBD85B5-DA57-4E4B-A45E-AF8723C50D2D}" presName="horz1" presStyleCnt="0"/>
      <dgm:spPr/>
    </dgm:pt>
    <dgm:pt modelId="{1664009A-9C4F-400D-9E57-4BDA0029F9E1}" type="pres">
      <dgm:prSet presAssocID="{FCBD85B5-DA57-4E4B-A45E-AF8723C50D2D}" presName="tx1" presStyleLbl="revTx" presStyleIdx="3" presStyleCnt="5"/>
      <dgm:spPr/>
    </dgm:pt>
    <dgm:pt modelId="{F905940B-0400-4D33-AC06-E2718903AD63}" type="pres">
      <dgm:prSet presAssocID="{FCBD85B5-DA57-4E4B-A45E-AF8723C50D2D}" presName="vert1" presStyleCnt="0"/>
      <dgm:spPr/>
    </dgm:pt>
    <dgm:pt modelId="{8CBABEC7-5BCD-45A9-973E-2B4946297DC6}" type="pres">
      <dgm:prSet presAssocID="{A83670A0-A1E4-46FB-B3E9-C255524CE095}" presName="thickLine" presStyleLbl="alignNode1" presStyleIdx="4" presStyleCnt="5"/>
      <dgm:spPr/>
    </dgm:pt>
    <dgm:pt modelId="{EC714A33-E2A5-4DD6-AA44-E3AEF35BE6FA}" type="pres">
      <dgm:prSet presAssocID="{A83670A0-A1E4-46FB-B3E9-C255524CE095}" presName="horz1" presStyleCnt="0"/>
      <dgm:spPr/>
    </dgm:pt>
    <dgm:pt modelId="{C963ECCF-E6DC-4EBD-BD0D-7493E3EEEE56}" type="pres">
      <dgm:prSet presAssocID="{A83670A0-A1E4-46FB-B3E9-C255524CE095}" presName="tx1" presStyleLbl="revTx" presStyleIdx="4" presStyleCnt="5"/>
      <dgm:spPr/>
    </dgm:pt>
    <dgm:pt modelId="{BD96DEB6-61E4-4DD8-ACA9-B795D9B0D4AA}" type="pres">
      <dgm:prSet presAssocID="{A83670A0-A1E4-46FB-B3E9-C255524CE095}" presName="vert1" presStyleCnt="0"/>
      <dgm:spPr/>
    </dgm:pt>
  </dgm:ptLst>
  <dgm:cxnLst>
    <dgm:cxn modelId="{F3417732-0DBF-4A26-94C7-F4AB31C10AD5}" type="presOf" srcId="{3EE66A17-6FFA-4146-AEEA-A31A3669FC77}" destId="{DFC46086-B4CF-4276-839C-3F6D2F41F65F}" srcOrd="0" destOrd="0" presId="urn:microsoft.com/office/officeart/2008/layout/LinedList"/>
    <dgm:cxn modelId="{23798C3C-5897-40CC-8E45-D5968377533A}" type="presOf" srcId="{6F3F3B2B-5CE3-4FCE-AAD5-7E2F52891D63}" destId="{F9FD8FD3-A65D-4A5A-994D-84710FAA3FCD}" srcOrd="0" destOrd="0" presId="urn:microsoft.com/office/officeart/2008/layout/LinedList"/>
    <dgm:cxn modelId="{28F79843-BA7E-4037-A7EB-0450ACC220BA}" srcId="{6F3F3B2B-5CE3-4FCE-AAD5-7E2F52891D63}" destId="{F6AE4811-710D-44B4-8248-EB4C1766FE90}" srcOrd="1" destOrd="0" parTransId="{2141D220-EA32-460F-8927-9C498E7DE565}" sibTransId="{DDD6AD7A-7F64-4B44-A719-0048D9D07744}"/>
    <dgm:cxn modelId="{B1C89F73-1E39-4C7D-8457-BD5C2952D7CB}" srcId="{6F3F3B2B-5CE3-4FCE-AAD5-7E2F52891D63}" destId="{B68E1AEF-CDE3-4781-822A-97E3455356D0}" srcOrd="0" destOrd="0" parTransId="{B15804CF-C5CF-4B26-9DBD-97E8334E50C0}" sibTransId="{15AC4F28-CC7B-45E7-8615-A72323A21D4B}"/>
    <dgm:cxn modelId="{3A1E0157-BC12-4855-9C26-23DA617DBE44}" type="presOf" srcId="{A83670A0-A1E4-46FB-B3E9-C255524CE095}" destId="{C963ECCF-E6DC-4EBD-BD0D-7493E3EEEE56}" srcOrd="0" destOrd="0" presId="urn:microsoft.com/office/officeart/2008/layout/LinedList"/>
    <dgm:cxn modelId="{543B8FB8-7DD8-4D2B-99C7-AACC5F975046}" srcId="{6F3F3B2B-5CE3-4FCE-AAD5-7E2F52891D63}" destId="{A83670A0-A1E4-46FB-B3E9-C255524CE095}" srcOrd="4" destOrd="0" parTransId="{E05B1AAE-842F-419F-B06D-55C5CA0715B5}" sibTransId="{25FF0989-8DE9-4A3B-AC4E-C31ACB97F750}"/>
    <dgm:cxn modelId="{F09C4DD6-C683-4892-BED5-6FECED779638}" type="presOf" srcId="{F6AE4811-710D-44B4-8248-EB4C1766FE90}" destId="{BCF05AAD-06B5-4248-B345-EC36FFC69E30}" srcOrd="0" destOrd="0" presId="urn:microsoft.com/office/officeart/2008/layout/LinedList"/>
    <dgm:cxn modelId="{B47E8BD7-0352-4FC3-8DB5-B3C3F1CAD354}" type="presOf" srcId="{B68E1AEF-CDE3-4781-822A-97E3455356D0}" destId="{86B5D827-6670-4395-A396-A742C271C748}" srcOrd="0" destOrd="0" presId="urn:microsoft.com/office/officeart/2008/layout/LinedList"/>
    <dgm:cxn modelId="{F9919CDA-B008-4DF7-9AA5-885CB2515A63}" srcId="{6F3F3B2B-5CE3-4FCE-AAD5-7E2F52891D63}" destId="{FCBD85B5-DA57-4E4B-A45E-AF8723C50D2D}" srcOrd="3" destOrd="0" parTransId="{9A520E69-903B-42C9-BC87-D0110DE0134E}" sibTransId="{38A51EE5-5910-4846-8536-A6B58FFCDF31}"/>
    <dgm:cxn modelId="{5B5F14F0-DE7C-4DE0-BC32-39F3C6FAC26A}" srcId="{6F3F3B2B-5CE3-4FCE-AAD5-7E2F52891D63}" destId="{3EE66A17-6FFA-4146-AEEA-A31A3669FC77}" srcOrd="2" destOrd="0" parTransId="{7B3E0236-0FCA-40AF-AC47-F83BB4E571CD}" sibTransId="{EC31908A-151D-4671-93BC-B9D470BE29E0}"/>
    <dgm:cxn modelId="{5C6C18F1-12EC-4564-B509-68779B39BF10}" type="presOf" srcId="{FCBD85B5-DA57-4E4B-A45E-AF8723C50D2D}" destId="{1664009A-9C4F-400D-9E57-4BDA0029F9E1}" srcOrd="0" destOrd="0" presId="urn:microsoft.com/office/officeart/2008/layout/LinedList"/>
    <dgm:cxn modelId="{6BFE929F-43CC-4564-8CCD-010EF38972D1}" type="presParOf" srcId="{F9FD8FD3-A65D-4A5A-994D-84710FAA3FCD}" destId="{123674EB-74F7-4339-BB4D-606FE00A191F}" srcOrd="0" destOrd="0" presId="urn:microsoft.com/office/officeart/2008/layout/LinedList"/>
    <dgm:cxn modelId="{785FE5BC-BD1C-43B4-A66D-E9CA53852735}" type="presParOf" srcId="{F9FD8FD3-A65D-4A5A-994D-84710FAA3FCD}" destId="{E9BDA2DD-6291-44AC-A200-5A91922A2944}" srcOrd="1" destOrd="0" presId="urn:microsoft.com/office/officeart/2008/layout/LinedList"/>
    <dgm:cxn modelId="{5BBF5C97-4A92-4699-87B4-8EBBDAB1533F}" type="presParOf" srcId="{E9BDA2DD-6291-44AC-A200-5A91922A2944}" destId="{86B5D827-6670-4395-A396-A742C271C748}" srcOrd="0" destOrd="0" presId="urn:microsoft.com/office/officeart/2008/layout/LinedList"/>
    <dgm:cxn modelId="{E3D5CFC9-B59D-47DE-BC22-6505C33A9183}" type="presParOf" srcId="{E9BDA2DD-6291-44AC-A200-5A91922A2944}" destId="{AC82F710-A108-4959-9E98-CF9A18740490}" srcOrd="1" destOrd="0" presId="urn:microsoft.com/office/officeart/2008/layout/LinedList"/>
    <dgm:cxn modelId="{F7166F19-4463-42C5-B338-EEBA71CAF2D5}" type="presParOf" srcId="{F9FD8FD3-A65D-4A5A-994D-84710FAA3FCD}" destId="{93E5EB9C-ACB5-4A10-B3BA-9B4B17E07A4F}" srcOrd="2" destOrd="0" presId="urn:microsoft.com/office/officeart/2008/layout/LinedList"/>
    <dgm:cxn modelId="{8B8B6D19-FCCD-44DF-A7FA-7FDB8CF66E4E}" type="presParOf" srcId="{F9FD8FD3-A65D-4A5A-994D-84710FAA3FCD}" destId="{037D402B-94C0-49E7-832C-E6E9AE3578C3}" srcOrd="3" destOrd="0" presId="urn:microsoft.com/office/officeart/2008/layout/LinedList"/>
    <dgm:cxn modelId="{E4BFCD80-5E3C-4675-9B20-5D88136CB574}" type="presParOf" srcId="{037D402B-94C0-49E7-832C-E6E9AE3578C3}" destId="{BCF05AAD-06B5-4248-B345-EC36FFC69E30}" srcOrd="0" destOrd="0" presId="urn:microsoft.com/office/officeart/2008/layout/LinedList"/>
    <dgm:cxn modelId="{7BBEB659-4ED2-40F4-A3F7-ED2CB4ED0C60}" type="presParOf" srcId="{037D402B-94C0-49E7-832C-E6E9AE3578C3}" destId="{A1EFAC1A-5C18-40FC-B43A-B94CC513199B}" srcOrd="1" destOrd="0" presId="urn:microsoft.com/office/officeart/2008/layout/LinedList"/>
    <dgm:cxn modelId="{9B8B42EF-079B-42B1-A600-59108AE371A5}" type="presParOf" srcId="{F9FD8FD3-A65D-4A5A-994D-84710FAA3FCD}" destId="{91B81A57-377E-458C-AE3B-F10DB160989F}" srcOrd="4" destOrd="0" presId="urn:microsoft.com/office/officeart/2008/layout/LinedList"/>
    <dgm:cxn modelId="{1FAE3006-46E7-4F74-A885-C19A057CFB33}" type="presParOf" srcId="{F9FD8FD3-A65D-4A5A-994D-84710FAA3FCD}" destId="{BC1C9311-8F47-4E33-B1D4-066368B3B90B}" srcOrd="5" destOrd="0" presId="urn:microsoft.com/office/officeart/2008/layout/LinedList"/>
    <dgm:cxn modelId="{3C715864-914B-41BD-A1E7-00162AB935BA}" type="presParOf" srcId="{BC1C9311-8F47-4E33-B1D4-066368B3B90B}" destId="{DFC46086-B4CF-4276-839C-3F6D2F41F65F}" srcOrd="0" destOrd="0" presId="urn:microsoft.com/office/officeart/2008/layout/LinedList"/>
    <dgm:cxn modelId="{2370AE1A-12B7-48BF-9C13-2DAF36917CB2}" type="presParOf" srcId="{BC1C9311-8F47-4E33-B1D4-066368B3B90B}" destId="{B2F727D9-7493-4F30-99FC-E304054800B5}" srcOrd="1" destOrd="0" presId="urn:microsoft.com/office/officeart/2008/layout/LinedList"/>
    <dgm:cxn modelId="{820BD697-B0D7-45F6-84B2-8DCC5372E95E}" type="presParOf" srcId="{F9FD8FD3-A65D-4A5A-994D-84710FAA3FCD}" destId="{F6EDA221-A082-4CF7-9BEF-E63662EC7644}" srcOrd="6" destOrd="0" presId="urn:microsoft.com/office/officeart/2008/layout/LinedList"/>
    <dgm:cxn modelId="{7E632FE1-40F7-4491-A22E-87E914BE09D7}" type="presParOf" srcId="{F9FD8FD3-A65D-4A5A-994D-84710FAA3FCD}" destId="{C553121B-3D01-4F2B-A6D4-7A0ACE33808F}" srcOrd="7" destOrd="0" presId="urn:microsoft.com/office/officeart/2008/layout/LinedList"/>
    <dgm:cxn modelId="{A268F1DD-360C-40FC-885E-2D0D47AAEBBE}" type="presParOf" srcId="{C553121B-3D01-4F2B-A6D4-7A0ACE33808F}" destId="{1664009A-9C4F-400D-9E57-4BDA0029F9E1}" srcOrd="0" destOrd="0" presId="urn:microsoft.com/office/officeart/2008/layout/LinedList"/>
    <dgm:cxn modelId="{C8799818-9D62-4228-9291-0F19DAB5C005}" type="presParOf" srcId="{C553121B-3D01-4F2B-A6D4-7A0ACE33808F}" destId="{F905940B-0400-4D33-AC06-E2718903AD63}" srcOrd="1" destOrd="0" presId="urn:microsoft.com/office/officeart/2008/layout/LinedList"/>
    <dgm:cxn modelId="{E39484F0-DE5B-4682-8FBB-01D27A13DA8B}" type="presParOf" srcId="{F9FD8FD3-A65D-4A5A-994D-84710FAA3FCD}" destId="{8CBABEC7-5BCD-45A9-973E-2B4946297DC6}" srcOrd="8" destOrd="0" presId="urn:microsoft.com/office/officeart/2008/layout/LinedList"/>
    <dgm:cxn modelId="{EED7ACCB-C950-4C52-94FC-48D4DE3895A5}" type="presParOf" srcId="{F9FD8FD3-A65D-4A5A-994D-84710FAA3FCD}" destId="{EC714A33-E2A5-4DD6-AA44-E3AEF35BE6FA}" srcOrd="9" destOrd="0" presId="urn:microsoft.com/office/officeart/2008/layout/LinedList"/>
    <dgm:cxn modelId="{C4DE61ED-DF80-419C-B605-BAE048AD46D7}" type="presParOf" srcId="{EC714A33-E2A5-4DD6-AA44-E3AEF35BE6FA}" destId="{C963ECCF-E6DC-4EBD-BD0D-7493E3EEEE56}" srcOrd="0" destOrd="0" presId="urn:microsoft.com/office/officeart/2008/layout/LinedList"/>
    <dgm:cxn modelId="{732A4C9B-65B0-4F0A-B33B-A6F7FFDAE872}" type="presParOf" srcId="{EC714A33-E2A5-4DD6-AA44-E3AEF35BE6FA}" destId="{BD96DEB6-61E4-4DD8-ACA9-B795D9B0D4A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3F3B2B-5CE3-4FCE-AAD5-7E2F52891D63}" type="doc">
      <dgm:prSet loTypeId="urn:microsoft.com/office/officeart/2008/layout/LinedList" loCatId="list" qsTypeId="urn:microsoft.com/office/officeart/2005/8/quickstyle/simple4" qsCatId="simple" csTypeId="urn:microsoft.com/office/officeart/2005/8/colors/accent5_2" csCatId="accent5" phldr="1"/>
      <dgm:spPr/>
      <dgm:t>
        <a:bodyPr/>
        <a:lstStyle/>
        <a:p>
          <a:endParaRPr lang="en-SG"/>
        </a:p>
      </dgm:t>
    </dgm:pt>
    <dgm:pt modelId="{B68E1AEF-CDE3-4781-822A-97E3455356D0}">
      <dgm:prSet phldrT="[Text]" custT="1"/>
      <dgm:spPr/>
      <dgm:t>
        <a:bodyPr/>
        <a:lstStyle/>
        <a:p>
          <a:r>
            <a:rPr lang="en-SG" sz="2400" b="0" dirty="0">
              <a:solidFill>
                <a:schemeClr val="tx1"/>
              </a:solidFill>
            </a:rPr>
            <a:t>Setup Outlook</a:t>
          </a:r>
        </a:p>
      </dgm:t>
    </dgm:pt>
    <dgm:pt modelId="{B15804CF-C5CF-4B26-9DBD-97E8334E50C0}" type="parTrans" cxnId="{B1C89F73-1E39-4C7D-8457-BD5C2952D7CB}">
      <dgm:prSet/>
      <dgm:spPr/>
      <dgm:t>
        <a:bodyPr/>
        <a:lstStyle/>
        <a:p>
          <a:endParaRPr lang="en-SG" sz="2400"/>
        </a:p>
      </dgm:t>
    </dgm:pt>
    <dgm:pt modelId="{15AC4F28-CC7B-45E7-8615-A72323A21D4B}" type="sibTrans" cxnId="{B1C89F73-1E39-4C7D-8457-BD5C2952D7CB}">
      <dgm:prSet/>
      <dgm:spPr/>
      <dgm:t>
        <a:bodyPr/>
        <a:lstStyle/>
        <a:p>
          <a:endParaRPr lang="en-SG" sz="2400"/>
        </a:p>
      </dgm:t>
    </dgm:pt>
    <dgm:pt modelId="{F6AE4811-710D-44B4-8248-EB4C1766FE90}">
      <dgm:prSet phldrT="[Text]" custT="1"/>
      <dgm:spPr/>
      <dgm:t>
        <a:bodyPr/>
        <a:lstStyle/>
        <a:p>
          <a:r>
            <a:rPr lang="en-SG" sz="2400" b="0" dirty="0">
              <a:solidFill>
                <a:schemeClr val="tx1"/>
              </a:solidFill>
            </a:rPr>
            <a:t>UI Automation &amp; </a:t>
          </a:r>
          <a:r>
            <a:rPr lang="en-SG" sz="2400" b="1" dirty="0">
              <a:solidFill>
                <a:srgbClr val="C00000"/>
              </a:solidFill>
            </a:rPr>
            <a:t>Email Automation</a:t>
          </a:r>
        </a:p>
      </dgm:t>
    </dgm:pt>
    <dgm:pt modelId="{2141D220-EA32-460F-8927-9C498E7DE565}" type="parTrans" cxnId="{28F79843-BA7E-4037-A7EB-0450ACC220BA}">
      <dgm:prSet/>
      <dgm:spPr/>
      <dgm:t>
        <a:bodyPr/>
        <a:lstStyle/>
        <a:p>
          <a:endParaRPr lang="en-SG" sz="2400"/>
        </a:p>
      </dgm:t>
    </dgm:pt>
    <dgm:pt modelId="{DDD6AD7A-7F64-4B44-A719-0048D9D07744}" type="sibTrans" cxnId="{28F79843-BA7E-4037-A7EB-0450ACC220BA}">
      <dgm:prSet/>
      <dgm:spPr/>
      <dgm:t>
        <a:bodyPr/>
        <a:lstStyle/>
        <a:p>
          <a:endParaRPr lang="en-SG" sz="2400"/>
        </a:p>
      </dgm:t>
    </dgm:pt>
    <dgm:pt modelId="{3EE66A17-6FFA-4146-AEEA-A31A3669FC77}">
      <dgm:prSet phldrT="[Text]" custT="1"/>
      <dgm:spPr/>
      <dgm:t>
        <a:bodyPr/>
        <a:lstStyle/>
        <a:p>
          <a:r>
            <a:rPr lang="en-SG" sz="2400" b="0" dirty="0">
              <a:solidFill>
                <a:schemeClr val="tx1"/>
              </a:solidFill>
            </a:rPr>
            <a:t>Data Entry Automation</a:t>
          </a:r>
        </a:p>
      </dgm:t>
    </dgm:pt>
    <dgm:pt modelId="{7B3E0236-0FCA-40AF-AC47-F83BB4E571CD}" type="parTrans" cxnId="{5B5F14F0-DE7C-4DE0-BC32-39F3C6FAC26A}">
      <dgm:prSet/>
      <dgm:spPr/>
      <dgm:t>
        <a:bodyPr/>
        <a:lstStyle/>
        <a:p>
          <a:endParaRPr lang="en-SG" sz="2400"/>
        </a:p>
      </dgm:t>
    </dgm:pt>
    <dgm:pt modelId="{EC31908A-151D-4671-93BC-B9D470BE29E0}" type="sibTrans" cxnId="{5B5F14F0-DE7C-4DE0-BC32-39F3C6FAC26A}">
      <dgm:prSet/>
      <dgm:spPr/>
      <dgm:t>
        <a:bodyPr/>
        <a:lstStyle/>
        <a:p>
          <a:endParaRPr lang="en-SG" sz="2400"/>
        </a:p>
      </dgm:t>
    </dgm:pt>
    <dgm:pt modelId="{FCBD85B5-DA57-4E4B-A45E-AF8723C50D2D}">
      <dgm:prSet phldrT="[Text]" custT="1"/>
      <dgm:spPr/>
      <dgm:t>
        <a:bodyPr/>
        <a:lstStyle/>
        <a:p>
          <a:r>
            <a:rPr lang="en-SG" sz="2400" b="0" dirty="0">
              <a:solidFill>
                <a:schemeClr val="tx1"/>
              </a:solidFill>
            </a:rPr>
            <a:t>Data Extraction from </a:t>
          </a:r>
          <a:r>
            <a:rPr lang="en-SG" sz="2400" b="0" dirty="0" err="1">
              <a:solidFill>
                <a:schemeClr val="tx1"/>
              </a:solidFill>
            </a:rPr>
            <a:t>FormSG</a:t>
          </a:r>
          <a:r>
            <a:rPr lang="en-SG" sz="2400" b="0" dirty="0">
              <a:solidFill>
                <a:schemeClr val="tx1"/>
              </a:solidFill>
            </a:rPr>
            <a:t> email</a:t>
          </a:r>
        </a:p>
      </dgm:t>
    </dgm:pt>
    <dgm:pt modelId="{9A520E69-903B-42C9-BC87-D0110DE0134E}" type="parTrans" cxnId="{F9919CDA-B008-4DF7-9AA5-885CB2515A63}">
      <dgm:prSet/>
      <dgm:spPr/>
      <dgm:t>
        <a:bodyPr/>
        <a:lstStyle/>
        <a:p>
          <a:endParaRPr lang="en-SG"/>
        </a:p>
      </dgm:t>
    </dgm:pt>
    <dgm:pt modelId="{38A51EE5-5910-4846-8536-A6B58FFCDF31}" type="sibTrans" cxnId="{F9919CDA-B008-4DF7-9AA5-885CB2515A63}">
      <dgm:prSet/>
      <dgm:spPr/>
      <dgm:t>
        <a:bodyPr/>
        <a:lstStyle/>
        <a:p>
          <a:endParaRPr lang="en-SG"/>
        </a:p>
      </dgm:t>
    </dgm:pt>
    <dgm:pt modelId="{A83670A0-A1E4-46FB-B3E9-C255524CE095}">
      <dgm:prSet phldrT="[Text]" custT="1"/>
      <dgm:spPr/>
      <dgm:t>
        <a:bodyPr/>
        <a:lstStyle/>
        <a:p>
          <a:endParaRPr lang="en-SG" sz="2400" b="0" dirty="0">
            <a:solidFill>
              <a:schemeClr val="tx1"/>
            </a:solidFill>
          </a:endParaRPr>
        </a:p>
      </dgm:t>
    </dgm:pt>
    <dgm:pt modelId="{E05B1AAE-842F-419F-B06D-55C5CA0715B5}" type="parTrans" cxnId="{543B8FB8-7DD8-4D2B-99C7-AACC5F975046}">
      <dgm:prSet/>
      <dgm:spPr/>
      <dgm:t>
        <a:bodyPr/>
        <a:lstStyle/>
        <a:p>
          <a:endParaRPr lang="en-SG"/>
        </a:p>
      </dgm:t>
    </dgm:pt>
    <dgm:pt modelId="{25FF0989-8DE9-4A3B-AC4E-C31ACB97F750}" type="sibTrans" cxnId="{543B8FB8-7DD8-4D2B-99C7-AACC5F975046}">
      <dgm:prSet/>
      <dgm:spPr/>
      <dgm:t>
        <a:bodyPr/>
        <a:lstStyle/>
        <a:p>
          <a:endParaRPr lang="en-SG"/>
        </a:p>
      </dgm:t>
    </dgm:pt>
    <dgm:pt modelId="{F9FD8FD3-A65D-4A5A-994D-84710FAA3FCD}" type="pres">
      <dgm:prSet presAssocID="{6F3F3B2B-5CE3-4FCE-AAD5-7E2F52891D63}" presName="vert0" presStyleCnt="0">
        <dgm:presLayoutVars>
          <dgm:dir/>
          <dgm:animOne val="branch"/>
          <dgm:animLvl val="lvl"/>
        </dgm:presLayoutVars>
      </dgm:prSet>
      <dgm:spPr/>
    </dgm:pt>
    <dgm:pt modelId="{123674EB-74F7-4339-BB4D-606FE00A191F}" type="pres">
      <dgm:prSet presAssocID="{B68E1AEF-CDE3-4781-822A-97E3455356D0}" presName="thickLine" presStyleLbl="alignNode1" presStyleIdx="0" presStyleCnt="5"/>
      <dgm:spPr/>
    </dgm:pt>
    <dgm:pt modelId="{E9BDA2DD-6291-44AC-A200-5A91922A2944}" type="pres">
      <dgm:prSet presAssocID="{B68E1AEF-CDE3-4781-822A-97E3455356D0}" presName="horz1" presStyleCnt="0"/>
      <dgm:spPr/>
    </dgm:pt>
    <dgm:pt modelId="{86B5D827-6670-4395-A396-A742C271C748}" type="pres">
      <dgm:prSet presAssocID="{B68E1AEF-CDE3-4781-822A-97E3455356D0}" presName="tx1" presStyleLbl="revTx" presStyleIdx="0" presStyleCnt="5"/>
      <dgm:spPr/>
    </dgm:pt>
    <dgm:pt modelId="{AC82F710-A108-4959-9E98-CF9A18740490}" type="pres">
      <dgm:prSet presAssocID="{B68E1AEF-CDE3-4781-822A-97E3455356D0}" presName="vert1" presStyleCnt="0"/>
      <dgm:spPr/>
    </dgm:pt>
    <dgm:pt modelId="{93E5EB9C-ACB5-4A10-B3BA-9B4B17E07A4F}" type="pres">
      <dgm:prSet presAssocID="{F6AE4811-710D-44B4-8248-EB4C1766FE90}" presName="thickLine" presStyleLbl="alignNode1" presStyleIdx="1" presStyleCnt="5"/>
      <dgm:spPr/>
    </dgm:pt>
    <dgm:pt modelId="{037D402B-94C0-49E7-832C-E6E9AE3578C3}" type="pres">
      <dgm:prSet presAssocID="{F6AE4811-710D-44B4-8248-EB4C1766FE90}" presName="horz1" presStyleCnt="0"/>
      <dgm:spPr/>
    </dgm:pt>
    <dgm:pt modelId="{BCF05AAD-06B5-4248-B345-EC36FFC69E30}" type="pres">
      <dgm:prSet presAssocID="{F6AE4811-710D-44B4-8248-EB4C1766FE90}" presName="tx1" presStyleLbl="revTx" presStyleIdx="1" presStyleCnt="5"/>
      <dgm:spPr/>
    </dgm:pt>
    <dgm:pt modelId="{A1EFAC1A-5C18-40FC-B43A-B94CC513199B}" type="pres">
      <dgm:prSet presAssocID="{F6AE4811-710D-44B4-8248-EB4C1766FE90}" presName="vert1" presStyleCnt="0"/>
      <dgm:spPr/>
    </dgm:pt>
    <dgm:pt modelId="{91B81A57-377E-458C-AE3B-F10DB160989F}" type="pres">
      <dgm:prSet presAssocID="{3EE66A17-6FFA-4146-AEEA-A31A3669FC77}" presName="thickLine" presStyleLbl="alignNode1" presStyleIdx="2" presStyleCnt="5"/>
      <dgm:spPr/>
    </dgm:pt>
    <dgm:pt modelId="{BC1C9311-8F47-4E33-B1D4-066368B3B90B}" type="pres">
      <dgm:prSet presAssocID="{3EE66A17-6FFA-4146-AEEA-A31A3669FC77}" presName="horz1" presStyleCnt="0"/>
      <dgm:spPr/>
    </dgm:pt>
    <dgm:pt modelId="{DFC46086-B4CF-4276-839C-3F6D2F41F65F}" type="pres">
      <dgm:prSet presAssocID="{3EE66A17-6FFA-4146-AEEA-A31A3669FC77}" presName="tx1" presStyleLbl="revTx" presStyleIdx="2" presStyleCnt="5"/>
      <dgm:spPr/>
    </dgm:pt>
    <dgm:pt modelId="{B2F727D9-7493-4F30-99FC-E304054800B5}" type="pres">
      <dgm:prSet presAssocID="{3EE66A17-6FFA-4146-AEEA-A31A3669FC77}" presName="vert1" presStyleCnt="0"/>
      <dgm:spPr/>
    </dgm:pt>
    <dgm:pt modelId="{F6EDA221-A082-4CF7-9BEF-E63662EC7644}" type="pres">
      <dgm:prSet presAssocID="{FCBD85B5-DA57-4E4B-A45E-AF8723C50D2D}" presName="thickLine" presStyleLbl="alignNode1" presStyleIdx="3" presStyleCnt="5"/>
      <dgm:spPr/>
    </dgm:pt>
    <dgm:pt modelId="{C553121B-3D01-4F2B-A6D4-7A0ACE33808F}" type="pres">
      <dgm:prSet presAssocID="{FCBD85B5-DA57-4E4B-A45E-AF8723C50D2D}" presName="horz1" presStyleCnt="0"/>
      <dgm:spPr/>
    </dgm:pt>
    <dgm:pt modelId="{1664009A-9C4F-400D-9E57-4BDA0029F9E1}" type="pres">
      <dgm:prSet presAssocID="{FCBD85B5-DA57-4E4B-A45E-AF8723C50D2D}" presName="tx1" presStyleLbl="revTx" presStyleIdx="3" presStyleCnt="5"/>
      <dgm:spPr/>
    </dgm:pt>
    <dgm:pt modelId="{F905940B-0400-4D33-AC06-E2718903AD63}" type="pres">
      <dgm:prSet presAssocID="{FCBD85B5-DA57-4E4B-A45E-AF8723C50D2D}" presName="vert1" presStyleCnt="0"/>
      <dgm:spPr/>
    </dgm:pt>
    <dgm:pt modelId="{8CBABEC7-5BCD-45A9-973E-2B4946297DC6}" type="pres">
      <dgm:prSet presAssocID="{A83670A0-A1E4-46FB-B3E9-C255524CE095}" presName="thickLine" presStyleLbl="alignNode1" presStyleIdx="4" presStyleCnt="5"/>
      <dgm:spPr/>
    </dgm:pt>
    <dgm:pt modelId="{EC714A33-E2A5-4DD6-AA44-E3AEF35BE6FA}" type="pres">
      <dgm:prSet presAssocID="{A83670A0-A1E4-46FB-B3E9-C255524CE095}" presName="horz1" presStyleCnt="0"/>
      <dgm:spPr/>
    </dgm:pt>
    <dgm:pt modelId="{C963ECCF-E6DC-4EBD-BD0D-7493E3EEEE56}" type="pres">
      <dgm:prSet presAssocID="{A83670A0-A1E4-46FB-B3E9-C255524CE095}" presName="tx1" presStyleLbl="revTx" presStyleIdx="4" presStyleCnt="5"/>
      <dgm:spPr/>
    </dgm:pt>
    <dgm:pt modelId="{BD96DEB6-61E4-4DD8-ACA9-B795D9B0D4AA}" type="pres">
      <dgm:prSet presAssocID="{A83670A0-A1E4-46FB-B3E9-C255524CE095}" presName="vert1" presStyleCnt="0"/>
      <dgm:spPr/>
    </dgm:pt>
  </dgm:ptLst>
  <dgm:cxnLst>
    <dgm:cxn modelId="{F3417732-0DBF-4A26-94C7-F4AB31C10AD5}" type="presOf" srcId="{3EE66A17-6FFA-4146-AEEA-A31A3669FC77}" destId="{DFC46086-B4CF-4276-839C-3F6D2F41F65F}" srcOrd="0" destOrd="0" presId="urn:microsoft.com/office/officeart/2008/layout/LinedList"/>
    <dgm:cxn modelId="{23798C3C-5897-40CC-8E45-D5968377533A}" type="presOf" srcId="{6F3F3B2B-5CE3-4FCE-AAD5-7E2F52891D63}" destId="{F9FD8FD3-A65D-4A5A-994D-84710FAA3FCD}" srcOrd="0" destOrd="0" presId="urn:microsoft.com/office/officeart/2008/layout/LinedList"/>
    <dgm:cxn modelId="{28F79843-BA7E-4037-A7EB-0450ACC220BA}" srcId="{6F3F3B2B-5CE3-4FCE-AAD5-7E2F52891D63}" destId="{F6AE4811-710D-44B4-8248-EB4C1766FE90}" srcOrd="1" destOrd="0" parTransId="{2141D220-EA32-460F-8927-9C498E7DE565}" sibTransId="{DDD6AD7A-7F64-4B44-A719-0048D9D07744}"/>
    <dgm:cxn modelId="{B1C89F73-1E39-4C7D-8457-BD5C2952D7CB}" srcId="{6F3F3B2B-5CE3-4FCE-AAD5-7E2F52891D63}" destId="{B68E1AEF-CDE3-4781-822A-97E3455356D0}" srcOrd="0" destOrd="0" parTransId="{B15804CF-C5CF-4B26-9DBD-97E8334E50C0}" sibTransId="{15AC4F28-CC7B-45E7-8615-A72323A21D4B}"/>
    <dgm:cxn modelId="{3A1E0157-BC12-4855-9C26-23DA617DBE44}" type="presOf" srcId="{A83670A0-A1E4-46FB-B3E9-C255524CE095}" destId="{C963ECCF-E6DC-4EBD-BD0D-7493E3EEEE56}" srcOrd="0" destOrd="0" presId="urn:microsoft.com/office/officeart/2008/layout/LinedList"/>
    <dgm:cxn modelId="{543B8FB8-7DD8-4D2B-99C7-AACC5F975046}" srcId="{6F3F3B2B-5CE3-4FCE-AAD5-7E2F52891D63}" destId="{A83670A0-A1E4-46FB-B3E9-C255524CE095}" srcOrd="4" destOrd="0" parTransId="{E05B1AAE-842F-419F-B06D-55C5CA0715B5}" sibTransId="{25FF0989-8DE9-4A3B-AC4E-C31ACB97F750}"/>
    <dgm:cxn modelId="{F09C4DD6-C683-4892-BED5-6FECED779638}" type="presOf" srcId="{F6AE4811-710D-44B4-8248-EB4C1766FE90}" destId="{BCF05AAD-06B5-4248-B345-EC36FFC69E30}" srcOrd="0" destOrd="0" presId="urn:microsoft.com/office/officeart/2008/layout/LinedList"/>
    <dgm:cxn modelId="{B47E8BD7-0352-4FC3-8DB5-B3C3F1CAD354}" type="presOf" srcId="{B68E1AEF-CDE3-4781-822A-97E3455356D0}" destId="{86B5D827-6670-4395-A396-A742C271C748}" srcOrd="0" destOrd="0" presId="urn:microsoft.com/office/officeart/2008/layout/LinedList"/>
    <dgm:cxn modelId="{F9919CDA-B008-4DF7-9AA5-885CB2515A63}" srcId="{6F3F3B2B-5CE3-4FCE-AAD5-7E2F52891D63}" destId="{FCBD85B5-DA57-4E4B-A45E-AF8723C50D2D}" srcOrd="3" destOrd="0" parTransId="{9A520E69-903B-42C9-BC87-D0110DE0134E}" sibTransId="{38A51EE5-5910-4846-8536-A6B58FFCDF31}"/>
    <dgm:cxn modelId="{5B5F14F0-DE7C-4DE0-BC32-39F3C6FAC26A}" srcId="{6F3F3B2B-5CE3-4FCE-AAD5-7E2F52891D63}" destId="{3EE66A17-6FFA-4146-AEEA-A31A3669FC77}" srcOrd="2" destOrd="0" parTransId="{7B3E0236-0FCA-40AF-AC47-F83BB4E571CD}" sibTransId="{EC31908A-151D-4671-93BC-B9D470BE29E0}"/>
    <dgm:cxn modelId="{5C6C18F1-12EC-4564-B509-68779B39BF10}" type="presOf" srcId="{FCBD85B5-DA57-4E4B-A45E-AF8723C50D2D}" destId="{1664009A-9C4F-400D-9E57-4BDA0029F9E1}" srcOrd="0" destOrd="0" presId="urn:microsoft.com/office/officeart/2008/layout/LinedList"/>
    <dgm:cxn modelId="{6BFE929F-43CC-4564-8CCD-010EF38972D1}" type="presParOf" srcId="{F9FD8FD3-A65D-4A5A-994D-84710FAA3FCD}" destId="{123674EB-74F7-4339-BB4D-606FE00A191F}" srcOrd="0" destOrd="0" presId="urn:microsoft.com/office/officeart/2008/layout/LinedList"/>
    <dgm:cxn modelId="{785FE5BC-BD1C-43B4-A66D-E9CA53852735}" type="presParOf" srcId="{F9FD8FD3-A65D-4A5A-994D-84710FAA3FCD}" destId="{E9BDA2DD-6291-44AC-A200-5A91922A2944}" srcOrd="1" destOrd="0" presId="urn:microsoft.com/office/officeart/2008/layout/LinedList"/>
    <dgm:cxn modelId="{5BBF5C97-4A92-4699-87B4-8EBBDAB1533F}" type="presParOf" srcId="{E9BDA2DD-6291-44AC-A200-5A91922A2944}" destId="{86B5D827-6670-4395-A396-A742C271C748}" srcOrd="0" destOrd="0" presId="urn:microsoft.com/office/officeart/2008/layout/LinedList"/>
    <dgm:cxn modelId="{E3D5CFC9-B59D-47DE-BC22-6505C33A9183}" type="presParOf" srcId="{E9BDA2DD-6291-44AC-A200-5A91922A2944}" destId="{AC82F710-A108-4959-9E98-CF9A18740490}" srcOrd="1" destOrd="0" presId="urn:microsoft.com/office/officeart/2008/layout/LinedList"/>
    <dgm:cxn modelId="{F7166F19-4463-42C5-B338-EEBA71CAF2D5}" type="presParOf" srcId="{F9FD8FD3-A65D-4A5A-994D-84710FAA3FCD}" destId="{93E5EB9C-ACB5-4A10-B3BA-9B4B17E07A4F}" srcOrd="2" destOrd="0" presId="urn:microsoft.com/office/officeart/2008/layout/LinedList"/>
    <dgm:cxn modelId="{8B8B6D19-FCCD-44DF-A7FA-7FDB8CF66E4E}" type="presParOf" srcId="{F9FD8FD3-A65D-4A5A-994D-84710FAA3FCD}" destId="{037D402B-94C0-49E7-832C-E6E9AE3578C3}" srcOrd="3" destOrd="0" presId="urn:microsoft.com/office/officeart/2008/layout/LinedList"/>
    <dgm:cxn modelId="{E4BFCD80-5E3C-4675-9B20-5D88136CB574}" type="presParOf" srcId="{037D402B-94C0-49E7-832C-E6E9AE3578C3}" destId="{BCF05AAD-06B5-4248-B345-EC36FFC69E30}" srcOrd="0" destOrd="0" presId="urn:microsoft.com/office/officeart/2008/layout/LinedList"/>
    <dgm:cxn modelId="{7BBEB659-4ED2-40F4-A3F7-ED2CB4ED0C60}" type="presParOf" srcId="{037D402B-94C0-49E7-832C-E6E9AE3578C3}" destId="{A1EFAC1A-5C18-40FC-B43A-B94CC513199B}" srcOrd="1" destOrd="0" presId="urn:microsoft.com/office/officeart/2008/layout/LinedList"/>
    <dgm:cxn modelId="{9B8B42EF-079B-42B1-A600-59108AE371A5}" type="presParOf" srcId="{F9FD8FD3-A65D-4A5A-994D-84710FAA3FCD}" destId="{91B81A57-377E-458C-AE3B-F10DB160989F}" srcOrd="4" destOrd="0" presId="urn:microsoft.com/office/officeart/2008/layout/LinedList"/>
    <dgm:cxn modelId="{1FAE3006-46E7-4F74-A885-C19A057CFB33}" type="presParOf" srcId="{F9FD8FD3-A65D-4A5A-994D-84710FAA3FCD}" destId="{BC1C9311-8F47-4E33-B1D4-066368B3B90B}" srcOrd="5" destOrd="0" presId="urn:microsoft.com/office/officeart/2008/layout/LinedList"/>
    <dgm:cxn modelId="{3C715864-914B-41BD-A1E7-00162AB935BA}" type="presParOf" srcId="{BC1C9311-8F47-4E33-B1D4-066368B3B90B}" destId="{DFC46086-B4CF-4276-839C-3F6D2F41F65F}" srcOrd="0" destOrd="0" presId="urn:microsoft.com/office/officeart/2008/layout/LinedList"/>
    <dgm:cxn modelId="{2370AE1A-12B7-48BF-9C13-2DAF36917CB2}" type="presParOf" srcId="{BC1C9311-8F47-4E33-B1D4-066368B3B90B}" destId="{B2F727D9-7493-4F30-99FC-E304054800B5}" srcOrd="1" destOrd="0" presId="urn:microsoft.com/office/officeart/2008/layout/LinedList"/>
    <dgm:cxn modelId="{820BD697-B0D7-45F6-84B2-8DCC5372E95E}" type="presParOf" srcId="{F9FD8FD3-A65D-4A5A-994D-84710FAA3FCD}" destId="{F6EDA221-A082-4CF7-9BEF-E63662EC7644}" srcOrd="6" destOrd="0" presId="urn:microsoft.com/office/officeart/2008/layout/LinedList"/>
    <dgm:cxn modelId="{7E632FE1-40F7-4491-A22E-87E914BE09D7}" type="presParOf" srcId="{F9FD8FD3-A65D-4A5A-994D-84710FAA3FCD}" destId="{C553121B-3D01-4F2B-A6D4-7A0ACE33808F}" srcOrd="7" destOrd="0" presId="urn:microsoft.com/office/officeart/2008/layout/LinedList"/>
    <dgm:cxn modelId="{A268F1DD-360C-40FC-885E-2D0D47AAEBBE}" type="presParOf" srcId="{C553121B-3D01-4F2B-A6D4-7A0ACE33808F}" destId="{1664009A-9C4F-400D-9E57-4BDA0029F9E1}" srcOrd="0" destOrd="0" presId="urn:microsoft.com/office/officeart/2008/layout/LinedList"/>
    <dgm:cxn modelId="{C8799818-9D62-4228-9291-0F19DAB5C005}" type="presParOf" srcId="{C553121B-3D01-4F2B-A6D4-7A0ACE33808F}" destId="{F905940B-0400-4D33-AC06-E2718903AD63}" srcOrd="1" destOrd="0" presId="urn:microsoft.com/office/officeart/2008/layout/LinedList"/>
    <dgm:cxn modelId="{E39484F0-DE5B-4682-8FBB-01D27A13DA8B}" type="presParOf" srcId="{F9FD8FD3-A65D-4A5A-994D-84710FAA3FCD}" destId="{8CBABEC7-5BCD-45A9-973E-2B4946297DC6}" srcOrd="8" destOrd="0" presId="urn:microsoft.com/office/officeart/2008/layout/LinedList"/>
    <dgm:cxn modelId="{EED7ACCB-C950-4C52-94FC-48D4DE3895A5}" type="presParOf" srcId="{F9FD8FD3-A65D-4A5A-994D-84710FAA3FCD}" destId="{EC714A33-E2A5-4DD6-AA44-E3AEF35BE6FA}" srcOrd="9" destOrd="0" presId="urn:microsoft.com/office/officeart/2008/layout/LinedList"/>
    <dgm:cxn modelId="{C4DE61ED-DF80-419C-B605-BAE048AD46D7}" type="presParOf" srcId="{EC714A33-E2A5-4DD6-AA44-E3AEF35BE6FA}" destId="{C963ECCF-E6DC-4EBD-BD0D-7493E3EEEE56}" srcOrd="0" destOrd="0" presId="urn:microsoft.com/office/officeart/2008/layout/LinedList"/>
    <dgm:cxn modelId="{732A4C9B-65B0-4F0A-B33B-A6F7FFDAE872}" type="presParOf" srcId="{EC714A33-E2A5-4DD6-AA44-E3AEF35BE6FA}" destId="{BD96DEB6-61E4-4DD8-ACA9-B795D9B0D4A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3B68C3-43CE-4ED9-9983-C94853663E68}" type="doc">
      <dgm:prSet loTypeId="urn:microsoft.com/office/officeart/2005/8/layout/hProcess9" loCatId="process" qsTypeId="urn:microsoft.com/office/officeart/2005/8/quickstyle/simple1" qsCatId="simple" csTypeId="urn:microsoft.com/office/officeart/2005/8/colors/colorful1" csCatId="colorful" phldr="1"/>
      <dgm:spPr/>
    </dgm:pt>
    <dgm:pt modelId="{4BD529D1-036E-473E-AD54-035BA2C032A8}">
      <dgm:prSet phldrT="[Text]"/>
      <dgm:spPr/>
      <dgm:t>
        <a:bodyPr/>
        <a:lstStyle/>
        <a:p>
          <a:r>
            <a:rPr lang="en-US" dirty="0"/>
            <a:t>Retrieve all emails with the &lt;&lt;Manpower Report&gt;&gt; and download attachments</a:t>
          </a:r>
          <a:endParaRPr lang="en-SG" dirty="0"/>
        </a:p>
      </dgm:t>
    </dgm:pt>
    <dgm:pt modelId="{413C38EB-02B2-4537-8F40-9C2E23CAD535}" type="parTrans" cxnId="{396F36F2-590E-4B7A-BA3B-D88582D3457D}">
      <dgm:prSet/>
      <dgm:spPr/>
      <dgm:t>
        <a:bodyPr/>
        <a:lstStyle/>
        <a:p>
          <a:endParaRPr lang="en-SG"/>
        </a:p>
      </dgm:t>
    </dgm:pt>
    <dgm:pt modelId="{9FB52362-D028-4A63-8C27-6B00F21077D3}" type="sibTrans" cxnId="{396F36F2-590E-4B7A-BA3B-D88582D3457D}">
      <dgm:prSet/>
      <dgm:spPr/>
      <dgm:t>
        <a:bodyPr/>
        <a:lstStyle/>
        <a:p>
          <a:endParaRPr lang="en-SG"/>
        </a:p>
      </dgm:t>
    </dgm:pt>
    <dgm:pt modelId="{99830639-A6B2-4382-A16D-8C0A071476B6}">
      <dgm:prSet phldrT="[Text]"/>
      <dgm:spPr/>
      <dgm:t>
        <a:bodyPr/>
        <a:lstStyle/>
        <a:p>
          <a:r>
            <a:rPr lang="en-US" dirty="0"/>
            <a:t>Read excel files and add to google form</a:t>
          </a:r>
          <a:endParaRPr lang="en-SG" dirty="0"/>
        </a:p>
      </dgm:t>
    </dgm:pt>
    <dgm:pt modelId="{07DAAA32-42F9-45C1-AE9D-9CC56F841707}" type="parTrans" cxnId="{8854621D-8DF5-4F18-848B-17E77E4B114C}">
      <dgm:prSet/>
      <dgm:spPr/>
      <dgm:t>
        <a:bodyPr/>
        <a:lstStyle/>
        <a:p>
          <a:endParaRPr lang="en-SG"/>
        </a:p>
      </dgm:t>
    </dgm:pt>
    <dgm:pt modelId="{2C507697-663B-4814-874A-23364E21843A}" type="sibTrans" cxnId="{8854621D-8DF5-4F18-848B-17E77E4B114C}">
      <dgm:prSet/>
      <dgm:spPr/>
      <dgm:t>
        <a:bodyPr/>
        <a:lstStyle/>
        <a:p>
          <a:endParaRPr lang="en-SG"/>
        </a:p>
      </dgm:t>
    </dgm:pt>
    <dgm:pt modelId="{1A2D8A27-B673-45E1-8B2D-CAD949D44AAD}">
      <dgm:prSet phldrT="[Text]"/>
      <dgm:spPr/>
      <dgm:t>
        <a:bodyPr/>
        <a:lstStyle/>
        <a:p>
          <a:r>
            <a:rPr lang="en-US"/>
            <a:t>Reply to emails</a:t>
          </a:r>
          <a:endParaRPr lang="en-SG" dirty="0"/>
        </a:p>
      </dgm:t>
    </dgm:pt>
    <dgm:pt modelId="{DC7EF0BE-6FF8-405F-B3F5-2BE183AF6DAD}" type="parTrans" cxnId="{D6D7339D-5DD3-4C32-8BD0-2F723AC404F0}">
      <dgm:prSet/>
      <dgm:spPr/>
      <dgm:t>
        <a:bodyPr/>
        <a:lstStyle/>
        <a:p>
          <a:endParaRPr lang="en-SG"/>
        </a:p>
      </dgm:t>
    </dgm:pt>
    <dgm:pt modelId="{E5875936-E2FA-4C12-AD6B-6C0CC0FC28A8}" type="sibTrans" cxnId="{D6D7339D-5DD3-4C32-8BD0-2F723AC404F0}">
      <dgm:prSet/>
      <dgm:spPr/>
      <dgm:t>
        <a:bodyPr/>
        <a:lstStyle/>
        <a:p>
          <a:endParaRPr lang="en-SG"/>
        </a:p>
      </dgm:t>
    </dgm:pt>
    <dgm:pt modelId="{E2BDBE83-81A7-40D0-B3BB-D373350E46C0}" type="pres">
      <dgm:prSet presAssocID="{D33B68C3-43CE-4ED9-9983-C94853663E68}" presName="CompostProcess" presStyleCnt="0">
        <dgm:presLayoutVars>
          <dgm:dir/>
          <dgm:resizeHandles val="exact"/>
        </dgm:presLayoutVars>
      </dgm:prSet>
      <dgm:spPr/>
    </dgm:pt>
    <dgm:pt modelId="{DED16505-87A3-47E3-A354-D6DEE78154CC}" type="pres">
      <dgm:prSet presAssocID="{D33B68C3-43CE-4ED9-9983-C94853663E68}" presName="arrow" presStyleLbl="bgShp" presStyleIdx="0" presStyleCnt="1"/>
      <dgm:spPr/>
    </dgm:pt>
    <dgm:pt modelId="{35A4FED5-BD3A-4676-BC84-56B8C6303B76}" type="pres">
      <dgm:prSet presAssocID="{D33B68C3-43CE-4ED9-9983-C94853663E68}" presName="linearProcess" presStyleCnt="0"/>
      <dgm:spPr/>
    </dgm:pt>
    <dgm:pt modelId="{CC7E9E24-41FF-4D32-814F-AE34630990BF}" type="pres">
      <dgm:prSet presAssocID="{4BD529D1-036E-473E-AD54-035BA2C032A8}" presName="textNode" presStyleLbl="node1" presStyleIdx="0" presStyleCnt="3">
        <dgm:presLayoutVars>
          <dgm:bulletEnabled val="1"/>
        </dgm:presLayoutVars>
      </dgm:prSet>
      <dgm:spPr/>
    </dgm:pt>
    <dgm:pt modelId="{57C76DF4-BBED-4102-A3D6-B552837FA927}" type="pres">
      <dgm:prSet presAssocID="{9FB52362-D028-4A63-8C27-6B00F21077D3}" presName="sibTrans" presStyleCnt="0"/>
      <dgm:spPr/>
    </dgm:pt>
    <dgm:pt modelId="{7D4E41C6-B33F-480F-A7B1-394B3E0E5A6C}" type="pres">
      <dgm:prSet presAssocID="{1A2D8A27-B673-45E1-8B2D-CAD949D44AAD}" presName="textNode" presStyleLbl="node1" presStyleIdx="1" presStyleCnt="3">
        <dgm:presLayoutVars>
          <dgm:bulletEnabled val="1"/>
        </dgm:presLayoutVars>
      </dgm:prSet>
      <dgm:spPr/>
    </dgm:pt>
    <dgm:pt modelId="{09E7C197-EAB9-44D2-BD9B-E9453CBD522F}" type="pres">
      <dgm:prSet presAssocID="{E5875936-E2FA-4C12-AD6B-6C0CC0FC28A8}" presName="sibTrans" presStyleCnt="0"/>
      <dgm:spPr/>
    </dgm:pt>
    <dgm:pt modelId="{762352AF-97E5-4386-936B-8DC32778CFCC}" type="pres">
      <dgm:prSet presAssocID="{99830639-A6B2-4382-A16D-8C0A071476B6}" presName="textNode" presStyleLbl="node1" presStyleIdx="2" presStyleCnt="3">
        <dgm:presLayoutVars>
          <dgm:bulletEnabled val="1"/>
        </dgm:presLayoutVars>
      </dgm:prSet>
      <dgm:spPr/>
    </dgm:pt>
  </dgm:ptLst>
  <dgm:cxnLst>
    <dgm:cxn modelId="{8854621D-8DF5-4F18-848B-17E77E4B114C}" srcId="{D33B68C3-43CE-4ED9-9983-C94853663E68}" destId="{99830639-A6B2-4382-A16D-8C0A071476B6}" srcOrd="2" destOrd="0" parTransId="{07DAAA32-42F9-45C1-AE9D-9CC56F841707}" sibTransId="{2C507697-663B-4814-874A-23364E21843A}"/>
    <dgm:cxn modelId="{45FB233F-5263-4E8A-B247-1E0BD2E823F0}" type="presOf" srcId="{1A2D8A27-B673-45E1-8B2D-CAD949D44AAD}" destId="{7D4E41C6-B33F-480F-A7B1-394B3E0E5A6C}" srcOrd="0" destOrd="0" presId="urn:microsoft.com/office/officeart/2005/8/layout/hProcess9"/>
    <dgm:cxn modelId="{E592A467-ABA4-4852-9C56-90E79CD52C9E}" type="presOf" srcId="{99830639-A6B2-4382-A16D-8C0A071476B6}" destId="{762352AF-97E5-4386-936B-8DC32778CFCC}" srcOrd="0" destOrd="0" presId="urn:microsoft.com/office/officeart/2005/8/layout/hProcess9"/>
    <dgm:cxn modelId="{D08E7D87-E2D4-4433-ACB7-EB6C6F14499C}" type="presOf" srcId="{D33B68C3-43CE-4ED9-9983-C94853663E68}" destId="{E2BDBE83-81A7-40D0-B3BB-D373350E46C0}" srcOrd="0" destOrd="0" presId="urn:microsoft.com/office/officeart/2005/8/layout/hProcess9"/>
    <dgm:cxn modelId="{D6D7339D-5DD3-4C32-8BD0-2F723AC404F0}" srcId="{D33B68C3-43CE-4ED9-9983-C94853663E68}" destId="{1A2D8A27-B673-45E1-8B2D-CAD949D44AAD}" srcOrd="1" destOrd="0" parTransId="{DC7EF0BE-6FF8-405F-B3F5-2BE183AF6DAD}" sibTransId="{E5875936-E2FA-4C12-AD6B-6C0CC0FC28A8}"/>
    <dgm:cxn modelId="{7B096CAF-34D4-4D93-8D7F-4BE45DDA423A}" type="presOf" srcId="{4BD529D1-036E-473E-AD54-035BA2C032A8}" destId="{CC7E9E24-41FF-4D32-814F-AE34630990BF}" srcOrd="0" destOrd="0" presId="urn:microsoft.com/office/officeart/2005/8/layout/hProcess9"/>
    <dgm:cxn modelId="{396F36F2-590E-4B7A-BA3B-D88582D3457D}" srcId="{D33B68C3-43CE-4ED9-9983-C94853663E68}" destId="{4BD529D1-036E-473E-AD54-035BA2C032A8}" srcOrd="0" destOrd="0" parTransId="{413C38EB-02B2-4537-8F40-9C2E23CAD535}" sibTransId="{9FB52362-D028-4A63-8C27-6B00F21077D3}"/>
    <dgm:cxn modelId="{4C231814-6A32-455A-A91B-BD05F90A4D80}" type="presParOf" srcId="{E2BDBE83-81A7-40D0-B3BB-D373350E46C0}" destId="{DED16505-87A3-47E3-A354-D6DEE78154CC}" srcOrd="0" destOrd="0" presId="urn:microsoft.com/office/officeart/2005/8/layout/hProcess9"/>
    <dgm:cxn modelId="{6634F704-9834-4A69-AD32-5B08FF543F17}" type="presParOf" srcId="{E2BDBE83-81A7-40D0-B3BB-D373350E46C0}" destId="{35A4FED5-BD3A-4676-BC84-56B8C6303B76}" srcOrd="1" destOrd="0" presId="urn:microsoft.com/office/officeart/2005/8/layout/hProcess9"/>
    <dgm:cxn modelId="{CC2CAA7E-3AAD-4523-B716-AB4CCB10DF19}" type="presParOf" srcId="{35A4FED5-BD3A-4676-BC84-56B8C6303B76}" destId="{CC7E9E24-41FF-4D32-814F-AE34630990BF}" srcOrd="0" destOrd="0" presId="urn:microsoft.com/office/officeart/2005/8/layout/hProcess9"/>
    <dgm:cxn modelId="{6BD0F71F-DC6E-48D9-945B-42E2C3B998A3}" type="presParOf" srcId="{35A4FED5-BD3A-4676-BC84-56B8C6303B76}" destId="{57C76DF4-BBED-4102-A3D6-B552837FA927}" srcOrd="1" destOrd="0" presId="urn:microsoft.com/office/officeart/2005/8/layout/hProcess9"/>
    <dgm:cxn modelId="{E16C186E-BF77-45B3-97D5-621BE68E4A94}" type="presParOf" srcId="{35A4FED5-BD3A-4676-BC84-56B8C6303B76}" destId="{7D4E41C6-B33F-480F-A7B1-394B3E0E5A6C}" srcOrd="2" destOrd="0" presId="urn:microsoft.com/office/officeart/2005/8/layout/hProcess9"/>
    <dgm:cxn modelId="{F25EC395-4258-4E7B-B68F-A2A3A9F08AC3}" type="presParOf" srcId="{35A4FED5-BD3A-4676-BC84-56B8C6303B76}" destId="{09E7C197-EAB9-44D2-BD9B-E9453CBD522F}" srcOrd="3" destOrd="0" presId="urn:microsoft.com/office/officeart/2005/8/layout/hProcess9"/>
    <dgm:cxn modelId="{D60A856A-EE31-4F29-8C82-EE3CAAFDF51E}" type="presParOf" srcId="{35A4FED5-BD3A-4676-BC84-56B8C6303B76}" destId="{762352AF-97E5-4386-936B-8DC32778CFCC}"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33B68C3-43CE-4ED9-9983-C94853663E68}" type="doc">
      <dgm:prSet loTypeId="urn:microsoft.com/office/officeart/2005/8/layout/hProcess9" loCatId="process" qsTypeId="urn:microsoft.com/office/officeart/2005/8/quickstyle/simple1" qsCatId="simple" csTypeId="urn:microsoft.com/office/officeart/2005/8/colors/colorful1" csCatId="colorful" phldr="1"/>
      <dgm:spPr/>
    </dgm:pt>
    <dgm:pt modelId="{4BD529D1-036E-473E-AD54-035BA2C032A8}">
      <dgm:prSet phldrT="[Text]"/>
      <dgm:spPr/>
      <dgm:t>
        <a:bodyPr/>
        <a:lstStyle/>
        <a:p>
          <a:r>
            <a:rPr lang="en-US" dirty="0"/>
            <a:t>Retrieve all emails with the &lt;&lt;Manpower Report&gt;&gt; and download attachments</a:t>
          </a:r>
          <a:endParaRPr lang="en-SG" dirty="0"/>
        </a:p>
      </dgm:t>
    </dgm:pt>
    <dgm:pt modelId="{413C38EB-02B2-4537-8F40-9C2E23CAD535}" type="parTrans" cxnId="{396F36F2-590E-4B7A-BA3B-D88582D3457D}">
      <dgm:prSet/>
      <dgm:spPr/>
      <dgm:t>
        <a:bodyPr/>
        <a:lstStyle/>
        <a:p>
          <a:endParaRPr lang="en-SG"/>
        </a:p>
      </dgm:t>
    </dgm:pt>
    <dgm:pt modelId="{9FB52362-D028-4A63-8C27-6B00F21077D3}" type="sibTrans" cxnId="{396F36F2-590E-4B7A-BA3B-D88582D3457D}">
      <dgm:prSet/>
      <dgm:spPr/>
      <dgm:t>
        <a:bodyPr/>
        <a:lstStyle/>
        <a:p>
          <a:endParaRPr lang="en-SG"/>
        </a:p>
      </dgm:t>
    </dgm:pt>
    <dgm:pt modelId="{99830639-A6B2-4382-A16D-8C0A071476B6}">
      <dgm:prSet phldrT="[Text]"/>
      <dgm:spPr/>
      <dgm:t>
        <a:bodyPr/>
        <a:lstStyle/>
        <a:p>
          <a:r>
            <a:rPr lang="en-US" dirty="0"/>
            <a:t>Read excel files and add to google form</a:t>
          </a:r>
          <a:endParaRPr lang="en-SG" dirty="0"/>
        </a:p>
      </dgm:t>
    </dgm:pt>
    <dgm:pt modelId="{07DAAA32-42F9-45C1-AE9D-9CC56F841707}" type="parTrans" cxnId="{8854621D-8DF5-4F18-848B-17E77E4B114C}">
      <dgm:prSet/>
      <dgm:spPr/>
      <dgm:t>
        <a:bodyPr/>
        <a:lstStyle/>
        <a:p>
          <a:endParaRPr lang="en-SG"/>
        </a:p>
      </dgm:t>
    </dgm:pt>
    <dgm:pt modelId="{2C507697-663B-4814-874A-23364E21843A}" type="sibTrans" cxnId="{8854621D-8DF5-4F18-848B-17E77E4B114C}">
      <dgm:prSet/>
      <dgm:spPr/>
      <dgm:t>
        <a:bodyPr/>
        <a:lstStyle/>
        <a:p>
          <a:endParaRPr lang="en-SG"/>
        </a:p>
      </dgm:t>
    </dgm:pt>
    <dgm:pt modelId="{1A2D8A27-B673-45E1-8B2D-CAD949D44AAD}">
      <dgm:prSet phldrT="[Text]"/>
      <dgm:spPr/>
      <dgm:t>
        <a:bodyPr/>
        <a:lstStyle/>
        <a:p>
          <a:r>
            <a:rPr lang="en-US"/>
            <a:t>Reply to emails</a:t>
          </a:r>
          <a:endParaRPr lang="en-SG" dirty="0"/>
        </a:p>
      </dgm:t>
    </dgm:pt>
    <dgm:pt modelId="{DC7EF0BE-6FF8-405F-B3F5-2BE183AF6DAD}" type="parTrans" cxnId="{D6D7339D-5DD3-4C32-8BD0-2F723AC404F0}">
      <dgm:prSet/>
      <dgm:spPr/>
      <dgm:t>
        <a:bodyPr/>
        <a:lstStyle/>
        <a:p>
          <a:endParaRPr lang="en-SG"/>
        </a:p>
      </dgm:t>
    </dgm:pt>
    <dgm:pt modelId="{E5875936-E2FA-4C12-AD6B-6C0CC0FC28A8}" type="sibTrans" cxnId="{D6D7339D-5DD3-4C32-8BD0-2F723AC404F0}">
      <dgm:prSet/>
      <dgm:spPr/>
      <dgm:t>
        <a:bodyPr/>
        <a:lstStyle/>
        <a:p>
          <a:endParaRPr lang="en-SG"/>
        </a:p>
      </dgm:t>
    </dgm:pt>
    <dgm:pt modelId="{E2BDBE83-81A7-40D0-B3BB-D373350E46C0}" type="pres">
      <dgm:prSet presAssocID="{D33B68C3-43CE-4ED9-9983-C94853663E68}" presName="CompostProcess" presStyleCnt="0">
        <dgm:presLayoutVars>
          <dgm:dir/>
          <dgm:resizeHandles val="exact"/>
        </dgm:presLayoutVars>
      </dgm:prSet>
      <dgm:spPr/>
    </dgm:pt>
    <dgm:pt modelId="{DED16505-87A3-47E3-A354-D6DEE78154CC}" type="pres">
      <dgm:prSet presAssocID="{D33B68C3-43CE-4ED9-9983-C94853663E68}" presName="arrow" presStyleLbl="bgShp" presStyleIdx="0" presStyleCnt="1"/>
      <dgm:spPr/>
    </dgm:pt>
    <dgm:pt modelId="{35A4FED5-BD3A-4676-BC84-56B8C6303B76}" type="pres">
      <dgm:prSet presAssocID="{D33B68C3-43CE-4ED9-9983-C94853663E68}" presName="linearProcess" presStyleCnt="0"/>
      <dgm:spPr/>
    </dgm:pt>
    <dgm:pt modelId="{CC7E9E24-41FF-4D32-814F-AE34630990BF}" type="pres">
      <dgm:prSet presAssocID="{4BD529D1-036E-473E-AD54-035BA2C032A8}" presName="textNode" presStyleLbl="node1" presStyleIdx="0" presStyleCnt="3">
        <dgm:presLayoutVars>
          <dgm:bulletEnabled val="1"/>
        </dgm:presLayoutVars>
      </dgm:prSet>
      <dgm:spPr/>
    </dgm:pt>
    <dgm:pt modelId="{57C76DF4-BBED-4102-A3D6-B552837FA927}" type="pres">
      <dgm:prSet presAssocID="{9FB52362-D028-4A63-8C27-6B00F21077D3}" presName="sibTrans" presStyleCnt="0"/>
      <dgm:spPr/>
    </dgm:pt>
    <dgm:pt modelId="{7D4E41C6-B33F-480F-A7B1-394B3E0E5A6C}" type="pres">
      <dgm:prSet presAssocID="{1A2D8A27-B673-45E1-8B2D-CAD949D44AAD}" presName="textNode" presStyleLbl="node1" presStyleIdx="1" presStyleCnt="3">
        <dgm:presLayoutVars>
          <dgm:bulletEnabled val="1"/>
        </dgm:presLayoutVars>
      </dgm:prSet>
      <dgm:spPr/>
    </dgm:pt>
    <dgm:pt modelId="{09E7C197-EAB9-44D2-BD9B-E9453CBD522F}" type="pres">
      <dgm:prSet presAssocID="{E5875936-E2FA-4C12-AD6B-6C0CC0FC28A8}" presName="sibTrans" presStyleCnt="0"/>
      <dgm:spPr/>
    </dgm:pt>
    <dgm:pt modelId="{762352AF-97E5-4386-936B-8DC32778CFCC}" type="pres">
      <dgm:prSet presAssocID="{99830639-A6B2-4382-A16D-8C0A071476B6}" presName="textNode" presStyleLbl="node1" presStyleIdx="2" presStyleCnt="3">
        <dgm:presLayoutVars>
          <dgm:bulletEnabled val="1"/>
        </dgm:presLayoutVars>
      </dgm:prSet>
      <dgm:spPr/>
    </dgm:pt>
  </dgm:ptLst>
  <dgm:cxnLst>
    <dgm:cxn modelId="{8854621D-8DF5-4F18-848B-17E77E4B114C}" srcId="{D33B68C3-43CE-4ED9-9983-C94853663E68}" destId="{99830639-A6B2-4382-A16D-8C0A071476B6}" srcOrd="2" destOrd="0" parTransId="{07DAAA32-42F9-45C1-AE9D-9CC56F841707}" sibTransId="{2C507697-663B-4814-874A-23364E21843A}"/>
    <dgm:cxn modelId="{45FB233F-5263-4E8A-B247-1E0BD2E823F0}" type="presOf" srcId="{1A2D8A27-B673-45E1-8B2D-CAD949D44AAD}" destId="{7D4E41C6-B33F-480F-A7B1-394B3E0E5A6C}" srcOrd="0" destOrd="0" presId="urn:microsoft.com/office/officeart/2005/8/layout/hProcess9"/>
    <dgm:cxn modelId="{E592A467-ABA4-4852-9C56-90E79CD52C9E}" type="presOf" srcId="{99830639-A6B2-4382-A16D-8C0A071476B6}" destId="{762352AF-97E5-4386-936B-8DC32778CFCC}" srcOrd="0" destOrd="0" presId="urn:microsoft.com/office/officeart/2005/8/layout/hProcess9"/>
    <dgm:cxn modelId="{D08E7D87-E2D4-4433-ACB7-EB6C6F14499C}" type="presOf" srcId="{D33B68C3-43CE-4ED9-9983-C94853663E68}" destId="{E2BDBE83-81A7-40D0-B3BB-D373350E46C0}" srcOrd="0" destOrd="0" presId="urn:microsoft.com/office/officeart/2005/8/layout/hProcess9"/>
    <dgm:cxn modelId="{D6D7339D-5DD3-4C32-8BD0-2F723AC404F0}" srcId="{D33B68C3-43CE-4ED9-9983-C94853663E68}" destId="{1A2D8A27-B673-45E1-8B2D-CAD949D44AAD}" srcOrd="1" destOrd="0" parTransId="{DC7EF0BE-6FF8-405F-B3F5-2BE183AF6DAD}" sibTransId="{E5875936-E2FA-4C12-AD6B-6C0CC0FC28A8}"/>
    <dgm:cxn modelId="{7B096CAF-34D4-4D93-8D7F-4BE45DDA423A}" type="presOf" srcId="{4BD529D1-036E-473E-AD54-035BA2C032A8}" destId="{CC7E9E24-41FF-4D32-814F-AE34630990BF}" srcOrd="0" destOrd="0" presId="urn:microsoft.com/office/officeart/2005/8/layout/hProcess9"/>
    <dgm:cxn modelId="{396F36F2-590E-4B7A-BA3B-D88582D3457D}" srcId="{D33B68C3-43CE-4ED9-9983-C94853663E68}" destId="{4BD529D1-036E-473E-AD54-035BA2C032A8}" srcOrd="0" destOrd="0" parTransId="{413C38EB-02B2-4537-8F40-9C2E23CAD535}" sibTransId="{9FB52362-D028-4A63-8C27-6B00F21077D3}"/>
    <dgm:cxn modelId="{4C231814-6A32-455A-A91B-BD05F90A4D80}" type="presParOf" srcId="{E2BDBE83-81A7-40D0-B3BB-D373350E46C0}" destId="{DED16505-87A3-47E3-A354-D6DEE78154CC}" srcOrd="0" destOrd="0" presId="urn:microsoft.com/office/officeart/2005/8/layout/hProcess9"/>
    <dgm:cxn modelId="{6634F704-9834-4A69-AD32-5B08FF543F17}" type="presParOf" srcId="{E2BDBE83-81A7-40D0-B3BB-D373350E46C0}" destId="{35A4FED5-BD3A-4676-BC84-56B8C6303B76}" srcOrd="1" destOrd="0" presId="urn:microsoft.com/office/officeart/2005/8/layout/hProcess9"/>
    <dgm:cxn modelId="{CC2CAA7E-3AAD-4523-B716-AB4CCB10DF19}" type="presParOf" srcId="{35A4FED5-BD3A-4676-BC84-56B8C6303B76}" destId="{CC7E9E24-41FF-4D32-814F-AE34630990BF}" srcOrd="0" destOrd="0" presId="urn:microsoft.com/office/officeart/2005/8/layout/hProcess9"/>
    <dgm:cxn modelId="{6BD0F71F-DC6E-48D9-945B-42E2C3B998A3}" type="presParOf" srcId="{35A4FED5-BD3A-4676-BC84-56B8C6303B76}" destId="{57C76DF4-BBED-4102-A3D6-B552837FA927}" srcOrd="1" destOrd="0" presId="urn:microsoft.com/office/officeart/2005/8/layout/hProcess9"/>
    <dgm:cxn modelId="{E16C186E-BF77-45B3-97D5-621BE68E4A94}" type="presParOf" srcId="{35A4FED5-BD3A-4676-BC84-56B8C6303B76}" destId="{7D4E41C6-B33F-480F-A7B1-394B3E0E5A6C}" srcOrd="2" destOrd="0" presId="urn:microsoft.com/office/officeart/2005/8/layout/hProcess9"/>
    <dgm:cxn modelId="{F25EC395-4258-4E7B-B68F-A2A3A9F08AC3}" type="presParOf" srcId="{35A4FED5-BD3A-4676-BC84-56B8C6303B76}" destId="{09E7C197-EAB9-44D2-BD9B-E9453CBD522F}" srcOrd="3" destOrd="0" presId="urn:microsoft.com/office/officeart/2005/8/layout/hProcess9"/>
    <dgm:cxn modelId="{D60A856A-EE31-4F29-8C82-EE3CAAFDF51E}" type="presParOf" srcId="{35A4FED5-BD3A-4676-BC84-56B8C6303B76}" destId="{762352AF-97E5-4386-936B-8DC32778CFCC}"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F3F3B2B-5CE3-4FCE-AAD5-7E2F52891D63}" type="doc">
      <dgm:prSet loTypeId="urn:microsoft.com/office/officeart/2008/layout/LinedList" loCatId="list" qsTypeId="urn:microsoft.com/office/officeart/2005/8/quickstyle/simple4" qsCatId="simple" csTypeId="urn:microsoft.com/office/officeart/2005/8/colors/accent5_2" csCatId="accent5" phldr="1"/>
      <dgm:spPr/>
      <dgm:t>
        <a:bodyPr/>
        <a:lstStyle/>
        <a:p>
          <a:endParaRPr lang="en-SG"/>
        </a:p>
      </dgm:t>
    </dgm:pt>
    <dgm:pt modelId="{B68E1AEF-CDE3-4781-822A-97E3455356D0}">
      <dgm:prSet phldrT="[Text]" custT="1"/>
      <dgm:spPr/>
      <dgm:t>
        <a:bodyPr/>
        <a:lstStyle/>
        <a:p>
          <a:r>
            <a:rPr lang="en-SG" sz="2400" b="0" dirty="0">
              <a:solidFill>
                <a:schemeClr val="tx1"/>
              </a:solidFill>
            </a:rPr>
            <a:t>Setup Outlook</a:t>
          </a:r>
        </a:p>
      </dgm:t>
    </dgm:pt>
    <dgm:pt modelId="{B15804CF-C5CF-4B26-9DBD-97E8334E50C0}" type="parTrans" cxnId="{B1C89F73-1E39-4C7D-8457-BD5C2952D7CB}">
      <dgm:prSet/>
      <dgm:spPr/>
      <dgm:t>
        <a:bodyPr/>
        <a:lstStyle/>
        <a:p>
          <a:endParaRPr lang="en-SG" sz="2400"/>
        </a:p>
      </dgm:t>
    </dgm:pt>
    <dgm:pt modelId="{15AC4F28-CC7B-45E7-8615-A72323A21D4B}" type="sibTrans" cxnId="{B1C89F73-1E39-4C7D-8457-BD5C2952D7CB}">
      <dgm:prSet/>
      <dgm:spPr/>
      <dgm:t>
        <a:bodyPr/>
        <a:lstStyle/>
        <a:p>
          <a:endParaRPr lang="en-SG" sz="2400"/>
        </a:p>
      </dgm:t>
    </dgm:pt>
    <dgm:pt modelId="{F6AE4811-710D-44B4-8248-EB4C1766FE90}">
      <dgm:prSet phldrT="[Text]" custT="1"/>
      <dgm:spPr/>
      <dgm:t>
        <a:bodyPr/>
        <a:lstStyle/>
        <a:p>
          <a:r>
            <a:rPr lang="en-SG" sz="2400" b="0" dirty="0">
              <a:solidFill>
                <a:schemeClr val="tx1"/>
              </a:solidFill>
            </a:rPr>
            <a:t>UI Automation &amp; Email Automation</a:t>
          </a:r>
        </a:p>
      </dgm:t>
    </dgm:pt>
    <dgm:pt modelId="{2141D220-EA32-460F-8927-9C498E7DE565}" type="parTrans" cxnId="{28F79843-BA7E-4037-A7EB-0450ACC220BA}">
      <dgm:prSet/>
      <dgm:spPr/>
      <dgm:t>
        <a:bodyPr/>
        <a:lstStyle/>
        <a:p>
          <a:endParaRPr lang="en-SG" sz="2400"/>
        </a:p>
      </dgm:t>
    </dgm:pt>
    <dgm:pt modelId="{DDD6AD7A-7F64-4B44-A719-0048D9D07744}" type="sibTrans" cxnId="{28F79843-BA7E-4037-A7EB-0450ACC220BA}">
      <dgm:prSet/>
      <dgm:spPr/>
      <dgm:t>
        <a:bodyPr/>
        <a:lstStyle/>
        <a:p>
          <a:endParaRPr lang="en-SG" sz="2400"/>
        </a:p>
      </dgm:t>
    </dgm:pt>
    <dgm:pt modelId="{3EE66A17-6FFA-4146-AEEA-A31A3669FC77}">
      <dgm:prSet phldrT="[Text]" custT="1"/>
      <dgm:spPr/>
      <dgm:t>
        <a:bodyPr/>
        <a:lstStyle/>
        <a:p>
          <a:r>
            <a:rPr lang="en-SG" sz="2400" b="1" dirty="0">
              <a:solidFill>
                <a:srgbClr val="C00000"/>
              </a:solidFill>
            </a:rPr>
            <a:t>Data Entry Automation</a:t>
          </a:r>
        </a:p>
      </dgm:t>
    </dgm:pt>
    <dgm:pt modelId="{7B3E0236-0FCA-40AF-AC47-F83BB4E571CD}" type="parTrans" cxnId="{5B5F14F0-DE7C-4DE0-BC32-39F3C6FAC26A}">
      <dgm:prSet/>
      <dgm:spPr/>
      <dgm:t>
        <a:bodyPr/>
        <a:lstStyle/>
        <a:p>
          <a:endParaRPr lang="en-SG" sz="2400"/>
        </a:p>
      </dgm:t>
    </dgm:pt>
    <dgm:pt modelId="{EC31908A-151D-4671-93BC-B9D470BE29E0}" type="sibTrans" cxnId="{5B5F14F0-DE7C-4DE0-BC32-39F3C6FAC26A}">
      <dgm:prSet/>
      <dgm:spPr/>
      <dgm:t>
        <a:bodyPr/>
        <a:lstStyle/>
        <a:p>
          <a:endParaRPr lang="en-SG" sz="2400"/>
        </a:p>
      </dgm:t>
    </dgm:pt>
    <dgm:pt modelId="{FCBD85B5-DA57-4E4B-A45E-AF8723C50D2D}">
      <dgm:prSet phldrT="[Text]" custT="1"/>
      <dgm:spPr/>
      <dgm:t>
        <a:bodyPr/>
        <a:lstStyle/>
        <a:p>
          <a:r>
            <a:rPr lang="en-SG" sz="2400" b="0" dirty="0">
              <a:solidFill>
                <a:schemeClr val="tx1"/>
              </a:solidFill>
            </a:rPr>
            <a:t>Data Extraction from </a:t>
          </a:r>
          <a:r>
            <a:rPr lang="en-SG" sz="2400" b="0" dirty="0" err="1">
              <a:solidFill>
                <a:schemeClr val="tx1"/>
              </a:solidFill>
            </a:rPr>
            <a:t>FormSG</a:t>
          </a:r>
          <a:r>
            <a:rPr lang="en-SG" sz="2400" b="0" dirty="0">
              <a:solidFill>
                <a:schemeClr val="tx1"/>
              </a:solidFill>
            </a:rPr>
            <a:t> email</a:t>
          </a:r>
        </a:p>
      </dgm:t>
    </dgm:pt>
    <dgm:pt modelId="{9A520E69-903B-42C9-BC87-D0110DE0134E}" type="parTrans" cxnId="{F9919CDA-B008-4DF7-9AA5-885CB2515A63}">
      <dgm:prSet/>
      <dgm:spPr/>
      <dgm:t>
        <a:bodyPr/>
        <a:lstStyle/>
        <a:p>
          <a:endParaRPr lang="en-SG"/>
        </a:p>
      </dgm:t>
    </dgm:pt>
    <dgm:pt modelId="{38A51EE5-5910-4846-8536-A6B58FFCDF31}" type="sibTrans" cxnId="{F9919CDA-B008-4DF7-9AA5-885CB2515A63}">
      <dgm:prSet/>
      <dgm:spPr/>
      <dgm:t>
        <a:bodyPr/>
        <a:lstStyle/>
        <a:p>
          <a:endParaRPr lang="en-SG"/>
        </a:p>
      </dgm:t>
    </dgm:pt>
    <dgm:pt modelId="{A83670A0-A1E4-46FB-B3E9-C255524CE095}">
      <dgm:prSet phldrT="[Text]" custT="1"/>
      <dgm:spPr/>
      <dgm:t>
        <a:bodyPr/>
        <a:lstStyle/>
        <a:p>
          <a:endParaRPr lang="en-SG" sz="2400" b="0" dirty="0">
            <a:solidFill>
              <a:schemeClr val="tx1"/>
            </a:solidFill>
          </a:endParaRPr>
        </a:p>
      </dgm:t>
    </dgm:pt>
    <dgm:pt modelId="{E05B1AAE-842F-419F-B06D-55C5CA0715B5}" type="parTrans" cxnId="{543B8FB8-7DD8-4D2B-99C7-AACC5F975046}">
      <dgm:prSet/>
      <dgm:spPr/>
      <dgm:t>
        <a:bodyPr/>
        <a:lstStyle/>
        <a:p>
          <a:endParaRPr lang="en-SG"/>
        </a:p>
      </dgm:t>
    </dgm:pt>
    <dgm:pt modelId="{25FF0989-8DE9-4A3B-AC4E-C31ACB97F750}" type="sibTrans" cxnId="{543B8FB8-7DD8-4D2B-99C7-AACC5F975046}">
      <dgm:prSet/>
      <dgm:spPr/>
      <dgm:t>
        <a:bodyPr/>
        <a:lstStyle/>
        <a:p>
          <a:endParaRPr lang="en-SG"/>
        </a:p>
      </dgm:t>
    </dgm:pt>
    <dgm:pt modelId="{F9FD8FD3-A65D-4A5A-994D-84710FAA3FCD}" type="pres">
      <dgm:prSet presAssocID="{6F3F3B2B-5CE3-4FCE-AAD5-7E2F52891D63}" presName="vert0" presStyleCnt="0">
        <dgm:presLayoutVars>
          <dgm:dir/>
          <dgm:animOne val="branch"/>
          <dgm:animLvl val="lvl"/>
        </dgm:presLayoutVars>
      </dgm:prSet>
      <dgm:spPr/>
    </dgm:pt>
    <dgm:pt modelId="{123674EB-74F7-4339-BB4D-606FE00A191F}" type="pres">
      <dgm:prSet presAssocID="{B68E1AEF-CDE3-4781-822A-97E3455356D0}" presName="thickLine" presStyleLbl="alignNode1" presStyleIdx="0" presStyleCnt="5"/>
      <dgm:spPr/>
    </dgm:pt>
    <dgm:pt modelId="{E9BDA2DD-6291-44AC-A200-5A91922A2944}" type="pres">
      <dgm:prSet presAssocID="{B68E1AEF-CDE3-4781-822A-97E3455356D0}" presName="horz1" presStyleCnt="0"/>
      <dgm:spPr/>
    </dgm:pt>
    <dgm:pt modelId="{86B5D827-6670-4395-A396-A742C271C748}" type="pres">
      <dgm:prSet presAssocID="{B68E1AEF-CDE3-4781-822A-97E3455356D0}" presName="tx1" presStyleLbl="revTx" presStyleIdx="0" presStyleCnt="5"/>
      <dgm:spPr/>
    </dgm:pt>
    <dgm:pt modelId="{AC82F710-A108-4959-9E98-CF9A18740490}" type="pres">
      <dgm:prSet presAssocID="{B68E1AEF-CDE3-4781-822A-97E3455356D0}" presName="vert1" presStyleCnt="0"/>
      <dgm:spPr/>
    </dgm:pt>
    <dgm:pt modelId="{93E5EB9C-ACB5-4A10-B3BA-9B4B17E07A4F}" type="pres">
      <dgm:prSet presAssocID="{F6AE4811-710D-44B4-8248-EB4C1766FE90}" presName="thickLine" presStyleLbl="alignNode1" presStyleIdx="1" presStyleCnt="5"/>
      <dgm:spPr/>
    </dgm:pt>
    <dgm:pt modelId="{037D402B-94C0-49E7-832C-E6E9AE3578C3}" type="pres">
      <dgm:prSet presAssocID="{F6AE4811-710D-44B4-8248-EB4C1766FE90}" presName="horz1" presStyleCnt="0"/>
      <dgm:spPr/>
    </dgm:pt>
    <dgm:pt modelId="{BCF05AAD-06B5-4248-B345-EC36FFC69E30}" type="pres">
      <dgm:prSet presAssocID="{F6AE4811-710D-44B4-8248-EB4C1766FE90}" presName="tx1" presStyleLbl="revTx" presStyleIdx="1" presStyleCnt="5"/>
      <dgm:spPr/>
    </dgm:pt>
    <dgm:pt modelId="{A1EFAC1A-5C18-40FC-B43A-B94CC513199B}" type="pres">
      <dgm:prSet presAssocID="{F6AE4811-710D-44B4-8248-EB4C1766FE90}" presName="vert1" presStyleCnt="0"/>
      <dgm:spPr/>
    </dgm:pt>
    <dgm:pt modelId="{91B81A57-377E-458C-AE3B-F10DB160989F}" type="pres">
      <dgm:prSet presAssocID="{3EE66A17-6FFA-4146-AEEA-A31A3669FC77}" presName="thickLine" presStyleLbl="alignNode1" presStyleIdx="2" presStyleCnt="5"/>
      <dgm:spPr/>
    </dgm:pt>
    <dgm:pt modelId="{BC1C9311-8F47-4E33-B1D4-066368B3B90B}" type="pres">
      <dgm:prSet presAssocID="{3EE66A17-6FFA-4146-AEEA-A31A3669FC77}" presName="horz1" presStyleCnt="0"/>
      <dgm:spPr/>
    </dgm:pt>
    <dgm:pt modelId="{DFC46086-B4CF-4276-839C-3F6D2F41F65F}" type="pres">
      <dgm:prSet presAssocID="{3EE66A17-6FFA-4146-AEEA-A31A3669FC77}" presName="tx1" presStyleLbl="revTx" presStyleIdx="2" presStyleCnt="5"/>
      <dgm:spPr/>
    </dgm:pt>
    <dgm:pt modelId="{B2F727D9-7493-4F30-99FC-E304054800B5}" type="pres">
      <dgm:prSet presAssocID="{3EE66A17-6FFA-4146-AEEA-A31A3669FC77}" presName="vert1" presStyleCnt="0"/>
      <dgm:spPr/>
    </dgm:pt>
    <dgm:pt modelId="{F6EDA221-A082-4CF7-9BEF-E63662EC7644}" type="pres">
      <dgm:prSet presAssocID="{FCBD85B5-DA57-4E4B-A45E-AF8723C50D2D}" presName="thickLine" presStyleLbl="alignNode1" presStyleIdx="3" presStyleCnt="5"/>
      <dgm:spPr/>
    </dgm:pt>
    <dgm:pt modelId="{C553121B-3D01-4F2B-A6D4-7A0ACE33808F}" type="pres">
      <dgm:prSet presAssocID="{FCBD85B5-DA57-4E4B-A45E-AF8723C50D2D}" presName="horz1" presStyleCnt="0"/>
      <dgm:spPr/>
    </dgm:pt>
    <dgm:pt modelId="{1664009A-9C4F-400D-9E57-4BDA0029F9E1}" type="pres">
      <dgm:prSet presAssocID="{FCBD85B5-DA57-4E4B-A45E-AF8723C50D2D}" presName="tx1" presStyleLbl="revTx" presStyleIdx="3" presStyleCnt="5"/>
      <dgm:spPr/>
    </dgm:pt>
    <dgm:pt modelId="{F905940B-0400-4D33-AC06-E2718903AD63}" type="pres">
      <dgm:prSet presAssocID="{FCBD85B5-DA57-4E4B-A45E-AF8723C50D2D}" presName="vert1" presStyleCnt="0"/>
      <dgm:spPr/>
    </dgm:pt>
    <dgm:pt modelId="{8CBABEC7-5BCD-45A9-973E-2B4946297DC6}" type="pres">
      <dgm:prSet presAssocID="{A83670A0-A1E4-46FB-B3E9-C255524CE095}" presName="thickLine" presStyleLbl="alignNode1" presStyleIdx="4" presStyleCnt="5"/>
      <dgm:spPr/>
    </dgm:pt>
    <dgm:pt modelId="{EC714A33-E2A5-4DD6-AA44-E3AEF35BE6FA}" type="pres">
      <dgm:prSet presAssocID="{A83670A0-A1E4-46FB-B3E9-C255524CE095}" presName="horz1" presStyleCnt="0"/>
      <dgm:spPr/>
    </dgm:pt>
    <dgm:pt modelId="{C963ECCF-E6DC-4EBD-BD0D-7493E3EEEE56}" type="pres">
      <dgm:prSet presAssocID="{A83670A0-A1E4-46FB-B3E9-C255524CE095}" presName="tx1" presStyleLbl="revTx" presStyleIdx="4" presStyleCnt="5"/>
      <dgm:spPr/>
    </dgm:pt>
    <dgm:pt modelId="{BD96DEB6-61E4-4DD8-ACA9-B795D9B0D4AA}" type="pres">
      <dgm:prSet presAssocID="{A83670A0-A1E4-46FB-B3E9-C255524CE095}" presName="vert1" presStyleCnt="0"/>
      <dgm:spPr/>
    </dgm:pt>
  </dgm:ptLst>
  <dgm:cxnLst>
    <dgm:cxn modelId="{F3417732-0DBF-4A26-94C7-F4AB31C10AD5}" type="presOf" srcId="{3EE66A17-6FFA-4146-AEEA-A31A3669FC77}" destId="{DFC46086-B4CF-4276-839C-3F6D2F41F65F}" srcOrd="0" destOrd="0" presId="urn:microsoft.com/office/officeart/2008/layout/LinedList"/>
    <dgm:cxn modelId="{23798C3C-5897-40CC-8E45-D5968377533A}" type="presOf" srcId="{6F3F3B2B-5CE3-4FCE-AAD5-7E2F52891D63}" destId="{F9FD8FD3-A65D-4A5A-994D-84710FAA3FCD}" srcOrd="0" destOrd="0" presId="urn:microsoft.com/office/officeart/2008/layout/LinedList"/>
    <dgm:cxn modelId="{28F79843-BA7E-4037-A7EB-0450ACC220BA}" srcId="{6F3F3B2B-5CE3-4FCE-AAD5-7E2F52891D63}" destId="{F6AE4811-710D-44B4-8248-EB4C1766FE90}" srcOrd="1" destOrd="0" parTransId="{2141D220-EA32-460F-8927-9C498E7DE565}" sibTransId="{DDD6AD7A-7F64-4B44-A719-0048D9D07744}"/>
    <dgm:cxn modelId="{B1C89F73-1E39-4C7D-8457-BD5C2952D7CB}" srcId="{6F3F3B2B-5CE3-4FCE-AAD5-7E2F52891D63}" destId="{B68E1AEF-CDE3-4781-822A-97E3455356D0}" srcOrd="0" destOrd="0" parTransId="{B15804CF-C5CF-4B26-9DBD-97E8334E50C0}" sibTransId="{15AC4F28-CC7B-45E7-8615-A72323A21D4B}"/>
    <dgm:cxn modelId="{3A1E0157-BC12-4855-9C26-23DA617DBE44}" type="presOf" srcId="{A83670A0-A1E4-46FB-B3E9-C255524CE095}" destId="{C963ECCF-E6DC-4EBD-BD0D-7493E3EEEE56}" srcOrd="0" destOrd="0" presId="urn:microsoft.com/office/officeart/2008/layout/LinedList"/>
    <dgm:cxn modelId="{543B8FB8-7DD8-4D2B-99C7-AACC5F975046}" srcId="{6F3F3B2B-5CE3-4FCE-AAD5-7E2F52891D63}" destId="{A83670A0-A1E4-46FB-B3E9-C255524CE095}" srcOrd="4" destOrd="0" parTransId="{E05B1AAE-842F-419F-B06D-55C5CA0715B5}" sibTransId="{25FF0989-8DE9-4A3B-AC4E-C31ACB97F750}"/>
    <dgm:cxn modelId="{F09C4DD6-C683-4892-BED5-6FECED779638}" type="presOf" srcId="{F6AE4811-710D-44B4-8248-EB4C1766FE90}" destId="{BCF05AAD-06B5-4248-B345-EC36FFC69E30}" srcOrd="0" destOrd="0" presId="urn:microsoft.com/office/officeart/2008/layout/LinedList"/>
    <dgm:cxn modelId="{B47E8BD7-0352-4FC3-8DB5-B3C3F1CAD354}" type="presOf" srcId="{B68E1AEF-CDE3-4781-822A-97E3455356D0}" destId="{86B5D827-6670-4395-A396-A742C271C748}" srcOrd="0" destOrd="0" presId="urn:microsoft.com/office/officeart/2008/layout/LinedList"/>
    <dgm:cxn modelId="{F9919CDA-B008-4DF7-9AA5-885CB2515A63}" srcId="{6F3F3B2B-5CE3-4FCE-AAD5-7E2F52891D63}" destId="{FCBD85B5-DA57-4E4B-A45E-AF8723C50D2D}" srcOrd="3" destOrd="0" parTransId="{9A520E69-903B-42C9-BC87-D0110DE0134E}" sibTransId="{38A51EE5-5910-4846-8536-A6B58FFCDF31}"/>
    <dgm:cxn modelId="{5B5F14F0-DE7C-4DE0-BC32-39F3C6FAC26A}" srcId="{6F3F3B2B-5CE3-4FCE-AAD5-7E2F52891D63}" destId="{3EE66A17-6FFA-4146-AEEA-A31A3669FC77}" srcOrd="2" destOrd="0" parTransId="{7B3E0236-0FCA-40AF-AC47-F83BB4E571CD}" sibTransId="{EC31908A-151D-4671-93BC-B9D470BE29E0}"/>
    <dgm:cxn modelId="{5C6C18F1-12EC-4564-B509-68779B39BF10}" type="presOf" srcId="{FCBD85B5-DA57-4E4B-A45E-AF8723C50D2D}" destId="{1664009A-9C4F-400D-9E57-4BDA0029F9E1}" srcOrd="0" destOrd="0" presId="urn:microsoft.com/office/officeart/2008/layout/LinedList"/>
    <dgm:cxn modelId="{6BFE929F-43CC-4564-8CCD-010EF38972D1}" type="presParOf" srcId="{F9FD8FD3-A65D-4A5A-994D-84710FAA3FCD}" destId="{123674EB-74F7-4339-BB4D-606FE00A191F}" srcOrd="0" destOrd="0" presId="urn:microsoft.com/office/officeart/2008/layout/LinedList"/>
    <dgm:cxn modelId="{785FE5BC-BD1C-43B4-A66D-E9CA53852735}" type="presParOf" srcId="{F9FD8FD3-A65D-4A5A-994D-84710FAA3FCD}" destId="{E9BDA2DD-6291-44AC-A200-5A91922A2944}" srcOrd="1" destOrd="0" presId="urn:microsoft.com/office/officeart/2008/layout/LinedList"/>
    <dgm:cxn modelId="{5BBF5C97-4A92-4699-87B4-8EBBDAB1533F}" type="presParOf" srcId="{E9BDA2DD-6291-44AC-A200-5A91922A2944}" destId="{86B5D827-6670-4395-A396-A742C271C748}" srcOrd="0" destOrd="0" presId="urn:microsoft.com/office/officeart/2008/layout/LinedList"/>
    <dgm:cxn modelId="{E3D5CFC9-B59D-47DE-BC22-6505C33A9183}" type="presParOf" srcId="{E9BDA2DD-6291-44AC-A200-5A91922A2944}" destId="{AC82F710-A108-4959-9E98-CF9A18740490}" srcOrd="1" destOrd="0" presId="urn:microsoft.com/office/officeart/2008/layout/LinedList"/>
    <dgm:cxn modelId="{F7166F19-4463-42C5-B338-EEBA71CAF2D5}" type="presParOf" srcId="{F9FD8FD3-A65D-4A5A-994D-84710FAA3FCD}" destId="{93E5EB9C-ACB5-4A10-B3BA-9B4B17E07A4F}" srcOrd="2" destOrd="0" presId="urn:microsoft.com/office/officeart/2008/layout/LinedList"/>
    <dgm:cxn modelId="{8B8B6D19-FCCD-44DF-A7FA-7FDB8CF66E4E}" type="presParOf" srcId="{F9FD8FD3-A65D-4A5A-994D-84710FAA3FCD}" destId="{037D402B-94C0-49E7-832C-E6E9AE3578C3}" srcOrd="3" destOrd="0" presId="urn:microsoft.com/office/officeart/2008/layout/LinedList"/>
    <dgm:cxn modelId="{E4BFCD80-5E3C-4675-9B20-5D88136CB574}" type="presParOf" srcId="{037D402B-94C0-49E7-832C-E6E9AE3578C3}" destId="{BCF05AAD-06B5-4248-B345-EC36FFC69E30}" srcOrd="0" destOrd="0" presId="urn:microsoft.com/office/officeart/2008/layout/LinedList"/>
    <dgm:cxn modelId="{7BBEB659-4ED2-40F4-A3F7-ED2CB4ED0C60}" type="presParOf" srcId="{037D402B-94C0-49E7-832C-E6E9AE3578C3}" destId="{A1EFAC1A-5C18-40FC-B43A-B94CC513199B}" srcOrd="1" destOrd="0" presId="urn:microsoft.com/office/officeart/2008/layout/LinedList"/>
    <dgm:cxn modelId="{9B8B42EF-079B-42B1-A600-59108AE371A5}" type="presParOf" srcId="{F9FD8FD3-A65D-4A5A-994D-84710FAA3FCD}" destId="{91B81A57-377E-458C-AE3B-F10DB160989F}" srcOrd="4" destOrd="0" presId="urn:microsoft.com/office/officeart/2008/layout/LinedList"/>
    <dgm:cxn modelId="{1FAE3006-46E7-4F74-A885-C19A057CFB33}" type="presParOf" srcId="{F9FD8FD3-A65D-4A5A-994D-84710FAA3FCD}" destId="{BC1C9311-8F47-4E33-B1D4-066368B3B90B}" srcOrd="5" destOrd="0" presId="urn:microsoft.com/office/officeart/2008/layout/LinedList"/>
    <dgm:cxn modelId="{3C715864-914B-41BD-A1E7-00162AB935BA}" type="presParOf" srcId="{BC1C9311-8F47-4E33-B1D4-066368B3B90B}" destId="{DFC46086-B4CF-4276-839C-3F6D2F41F65F}" srcOrd="0" destOrd="0" presId="urn:microsoft.com/office/officeart/2008/layout/LinedList"/>
    <dgm:cxn modelId="{2370AE1A-12B7-48BF-9C13-2DAF36917CB2}" type="presParOf" srcId="{BC1C9311-8F47-4E33-B1D4-066368B3B90B}" destId="{B2F727D9-7493-4F30-99FC-E304054800B5}" srcOrd="1" destOrd="0" presId="urn:microsoft.com/office/officeart/2008/layout/LinedList"/>
    <dgm:cxn modelId="{820BD697-B0D7-45F6-84B2-8DCC5372E95E}" type="presParOf" srcId="{F9FD8FD3-A65D-4A5A-994D-84710FAA3FCD}" destId="{F6EDA221-A082-4CF7-9BEF-E63662EC7644}" srcOrd="6" destOrd="0" presId="urn:microsoft.com/office/officeart/2008/layout/LinedList"/>
    <dgm:cxn modelId="{7E632FE1-40F7-4491-A22E-87E914BE09D7}" type="presParOf" srcId="{F9FD8FD3-A65D-4A5A-994D-84710FAA3FCD}" destId="{C553121B-3D01-4F2B-A6D4-7A0ACE33808F}" srcOrd="7" destOrd="0" presId="urn:microsoft.com/office/officeart/2008/layout/LinedList"/>
    <dgm:cxn modelId="{A268F1DD-360C-40FC-885E-2D0D47AAEBBE}" type="presParOf" srcId="{C553121B-3D01-4F2B-A6D4-7A0ACE33808F}" destId="{1664009A-9C4F-400D-9E57-4BDA0029F9E1}" srcOrd="0" destOrd="0" presId="urn:microsoft.com/office/officeart/2008/layout/LinedList"/>
    <dgm:cxn modelId="{C8799818-9D62-4228-9291-0F19DAB5C005}" type="presParOf" srcId="{C553121B-3D01-4F2B-A6D4-7A0ACE33808F}" destId="{F905940B-0400-4D33-AC06-E2718903AD63}" srcOrd="1" destOrd="0" presId="urn:microsoft.com/office/officeart/2008/layout/LinedList"/>
    <dgm:cxn modelId="{E39484F0-DE5B-4682-8FBB-01D27A13DA8B}" type="presParOf" srcId="{F9FD8FD3-A65D-4A5A-994D-84710FAA3FCD}" destId="{8CBABEC7-5BCD-45A9-973E-2B4946297DC6}" srcOrd="8" destOrd="0" presId="urn:microsoft.com/office/officeart/2008/layout/LinedList"/>
    <dgm:cxn modelId="{EED7ACCB-C950-4C52-94FC-48D4DE3895A5}" type="presParOf" srcId="{F9FD8FD3-A65D-4A5A-994D-84710FAA3FCD}" destId="{EC714A33-E2A5-4DD6-AA44-E3AEF35BE6FA}" srcOrd="9" destOrd="0" presId="urn:microsoft.com/office/officeart/2008/layout/LinedList"/>
    <dgm:cxn modelId="{C4DE61ED-DF80-419C-B605-BAE048AD46D7}" type="presParOf" srcId="{EC714A33-E2A5-4DD6-AA44-E3AEF35BE6FA}" destId="{C963ECCF-E6DC-4EBD-BD0D-7493E3EEEE56}" srcOrd="0" destOrd="0" presId="urn:microsoft.com/office/officeart/2008/layout/LinedList"/>
    <dgm:cxn modelId="{732A4C9B-65B0-4F0A-B33B-A6F7FFDAE872}" type="presParOf" srcId="{EC714A33-E2A5-4DD6-AA44-E3AEF35BE6FA}" destId="{BD96DEB6-61E4-4DD8-ACA9-B795D9B0D4A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33B68C3-43CE-4ED9-9983-C94853663E68}" type="doc">
      <dgm:prSet loTypeId="urn:microsoft.com/office/officeart/2005/8/layout/hProcess9" loCatId="process" qsTypeId="urn:microsoft.com/office/officeart/2005/8/quickstyle/simple1" qsCatId="simple" csTypeId="urn:microsoft.com/office/officeart/2005/8/colors/colorful1" csCatId="colorful" phldr="1"/>
      <dgm:spPr/>
    </dgm:pt>
    <dgm:pt modelId="{4BD529D1-036E-473E-AD54-035BA2C032A8}">
      <dgm:prSet phldrT="[Text]"/>
      <dgm:spPr/>
      <dgm:t>
        <a:bodyPr/>
        <a:lstStyle/>
        <a:p>
          <a:r>
            <a:rPr lang="en-US" dirty="0"/>
            <a:t>Retrieve all emails with the &lt;&lt;Manpower Report&gt;&gt; and download attachments</a:t>
          </a:r>
          <a:endParaRPr lang="en-SG" dirty="0"/>
        </a:p>
      </dgm:t>
    </dgm:pt>
    <dgm:pt modelId="{413C38EB-02B2-4537-8F40-9C2E23CAD535}" type="parTrans" cxnId="{396F36F2-590E-4B7A-BA3B-D88582D3457D}">
      <dgm:prSet/>
      <dgm:spPr/>
      <dgm:t>
        <a:bodyPr/>
        <a:lstStyle/>
        <a:p>
          <a:endParaRPr lang="en-SG"/>
        </a:p>
      </dgm:t>
    </dgm:pt>
    <dgm:pt modelId="{9FB52362-D028-4A63-8C27-6B00F21077D3}" type="sibTrans" cxnId="{396F36F2-590E-4B7A-BA3B-D88582D3457D}">
      <dgm:prSet/>
      <dgm:spPr/>
      <dgm:t>
        <a:bodyPr/>
        <a:lstStyle/>
        <a:p>
          <a:endParaRPr lang="en-SG"/>
        </a:p>
      </dgm:t>
    </dgm:pt>
    <dgm:pt modelId="{99830639-A6B2-4382-A16D-8C0A071476B6}">
      <dgm:prSet phldrT="[Text]"/>
      <dgm:spPr/>
      <dgm:t>
        <a:bodyPr/>
        <a:lstStyle/>
        <a:p>
          <a:r>
            <a:rPr lang="en-US" dirty="0"/>
            <a:t>Read excel files and add to google form</a:t>
          </a:r>
          <a:endParaRPr lang="en-SG" dirty="0"/>
        </a:p>
      </dgm:t>
    </dgm:pt>
    <dgm:pt modelId="{07DAAA32-42F9-45C1-AE9D-9CC56F841707}" type="parTrans" cxnId="{8854621D-8DF5-4F18-848B-17E77E4B114C}">
      <dgm:prSet/>
      <dgm:spPr/>
      <dgm:t>
        <a:bodyPr/>
        <a:lstStyle/>
        <a:p>
          <a:endParaRPr lang="en-SG"/>
        </a:p>
      </dgm:t>
    </dgm:pt>
    <dgm:pt modelId="{2C507697-663B-4814-874A-23364E21843A}" type="sibTrans" cxnId="{8854621D-8DF5-4F18-848B-17E77E4B114C}">
      <dgm:prSet/>
      <dgm:spPr/>
      <dgm:t>
        <a:bodyPr/>
        <a:lstStyle/>
        <a:p>
          <a:endParaRPr lang="en-SG"/>
        </a:p>
      </dgm:t>
    </dgm:pt>
    <dgm:pt modelId="{1A2D8A27-B673-45E1-8B2D-CAD949D44AAD}">
      <dgm:prSet phldrT="[Text]"/>
      <dgm:spPr/>
      <dgm:t>
        <a:bodyPr/>
        <a:lstStyle/>
        <a:p>
          <a:r>
            <a:rPr lang="en-US"/>
            <a:t>Reply to emails</a:t>
          </a:r>
          <a:endParaRPr lang="en-SG" dirty="0"/>
        </a:p>
      </dgm:t>
    </dgm:pt>
    <dgm:pt modelId="{DC7EF0BE-6FF8-405F-B3F5-2BE183AF6DAD}" type="parTrans" cxnId="{D6D7339D-5DD3-4C32-8BD0-2F723AC404F0}">
      <dgm:prSet/>
      <dgm:spPr/>
      <dgm:t>
        <a:bodyPr/>
        <a:lstStyle/>
        <a:p>
          <a:endParaRPr lang="en-SG"/>
        </a:p>
      </dgm:t>
    </dgm:pt>
    <dgm:pt modelId="{E5875936-E2FA-4C12-AD6B-6C0CC0FC28A8}" type="sibTrans" cxnId="{D6D7339D-5DD3-4C32-8BD0-2F723AC404F0}">
      <dgm:prSet/>
      <dgm:spPr/>
      <dgm:t>
        <a:bodyPr/>
        <a:lstStyle/>
        <a:p>
          <a:endParaRPr lang="en-SG"/>
        </a:p>
      </dgm:t>
    </dgm:pt>
    <dgm:pt modelId="{E2BDBE83-81A7-40D0-B3BB-D373350E46C0}" type="pres">
      <dgm:prSet presAssocID="{D33B68C3-43CE-4ED9-9983-C94853663E68}" presName="CompostProcess" presStyleCnt="0">
        <dgm:presLayoutVars>
          <dgm:dir/>
          <dgm:resizeHandles val="exact"/>
        </dgm:presLayoutVars>
      </dgm:prSet>
      <dgm:spPr/>
    </dgm:pt>
    <dgm:pt modelId="{DED16505-87A3-47E3-A354-D6DEE78154CC}" type="pres">
      <dgm:prSet presAssocID="{D33B68C3-43CE-4ED9-9983-C94853663E68}" presName="arrow" presStyleLbl="bgShp" presStyleIdx="0" presStyleCnt="1"/>
      <dgm:spPr/>
    </dgm:pt>
    <dgm:pt modelId="{35A4FED5-BD3A-4676-BC84-56B8C6303B76}" type="pres">
      <dgm:prSet presAssocID="{D33B68C3-43CE-4ED9-9983-C94853663E68}" presName="linearProcess" presStyleCnt="0"/>
      <dgm:spPr/>
    </dgm:pt>
    <dgm:pt modelId="{CC7E9E24-41FF-4D32-814F-AE34630990BF}" type="pres">
      <dgm:prSet presAssocID="{4BD529D1-036E-473E-AD54-035BA2C032A8}" presName="textNode" presStyleLbl="node1" presStyleIdx="0" presStyleCnt="3">
        <dgm:presLayoutVars>
          <dgm:bulletEnabled val="1"/>
        </dgm:presLayoutVars>
      </dgm:prSet>
      <dgm:spPr/>
    </dgm:pt>
    <dgm:pt modelId="{57C76DF4-BBED-4102-A3D6-B552837FA927}" type="pres">
      <dgm:prSet presAssocID="{9FB52362-D028-4A63-8C27-6B00F21077D3}" presName="sibTrans" presStyleCnt="0"/>
      <dgm:spPr/>
    </dgm:pt>
    <dgm:pt modelId="{7D4E41C6-B33F-480F-A7B1-394B3E0E5A6C}" type="pres">
      <dgm:prSet presAssocID="{1A2D8A27-B673-45E1-8B2D-CAD949D44AAD}" presName="textNode" presStyleLbl="node1" presStyleIdx="1" presStyleCnt="3">
        <dgm:presLayoutVars>
          <dgm:bulletEnabled val="1"/>
        </dgm:presLayoutVars>
      </dgm:prSet>
      <dgm:spPr/>
    </dgm:pt>
    <dgm:pt modelId="{09E7C197-EAB9-44D2-BD9B-E9453CBD522F}" type="pres">
      <dgm:prSet presAssocID="{E5875936-E2FA-4C12-AD6B-6C0CC0FC28A8}" presName="sibTrans" presStyleCnt="0"/>
      <dgm:spPr/>
    </dgm:pt>
    <dgm:pt modelId="{762352AF-97E5-4386-936B-8DC32778CFCC}" type="pres">
      <dgm:prSet presAssocID="{99830639-A6B2-4382-A16D-8C0A071476B6}" presName="textNode" presStyleLbl="node1" presStyleIdx="2" presStyleCnt="3">
        <dgm:presLayoutVars>
          <dgm:bulletEnabled val="1"/>
        </dgm:presLayoutVars>
      </dgm:prSet>
      <dgm:spPr/>
    </dgm:pt>
  </dgm:ptLst>
  <dgm:cxnLst>
    <dgm:cxn modelId="{8854621D-8DF5-4F18-848B-17E77E4B114C}" srcId="{D33B68C3-43CE-4ED9-9983-C94853663E68}" destId="{99830639-A6B2-4382-A16D-8C0A071476B6}" srcOrd="2" destOrd="0" parTransId="{07DAAA32-42F9-45C1-AE9D-9CC56F841707}" sibTransId="{2C507697-663B-4814-874A-23364E21843A}"/>
    <dgm:cxn modelId="{45FB233F-5263-4E8A-B247-1E0BD2E823F0}" type="presOf" srcId="{1A2D8A27-B673-45E1-8B2D-CAD949D44AAD}" destId="{7D4E41C6-B33F-480F-A7B1-394B3E0E5A6C}" srcOrd="0" destOrd="0" presId="urn:microsoft.com/office/officeart/2005/8/layout/hProcess9"/>
    <dgm:cxn modelId="{E592A467-ABA4-4852-9C56-90E79CD52C9E}" type="presOf" srcId="{99830639-A6B2-4382-A16D-8C0A071476B6}" destId="{762352AF-97E5-4386-936B-8DC32778CFCC}" srcOrd="0" destOrd="0" presId="urn:microsoft.com/office/officeart/2005/8/layout/hProcess9"/>
    <dgm:cxn modelId="{D08E7D87-E2D4-4433-ACB7-EB6C6F14499C}" type="presOf" srcId="{D33B68C3-43CE-4ED9-9983-C94853663E68}" destId="{E2BDBE83-81A7-40D0-B3BB-D373350E46C0}" srcOrd="0" destOrd="0" presId="urn:microsoft.com/office/officeart/2005/8/layout/hProcess9"/>
    <dgm:cxn modelId="{D6D7339D-5DD3-4C32-8BD0-2F723AC404F0}" srcId="{D33B68C3-43CE-4ED9-9983-C94853663E68}" destId="{1A2D8A27-B673-45E1-8B2D-CAD949D44AAD}" srcOrd="1" destOrd="0" parTransId="{DC7EF0BE-6FF8-405F-B3F5-2BE183AF6DAD}" sibTransId="{E5875936-E2FA-4C12-AD6B-6C0CC0FC28A8}"/>
    <dgm:cxn modelId="{7B096CAF-34D4-4D93-8D7F-4BE45DDA423A}" type="presOf" srcId="{4BD529D1-036E-473E-AD54-035BA2C032A8}" destId="{CC7E9E24-41FF-4D32-814F-AE34630990BF}" srcOrd="0" destOrd="0" presId="urn:microsoft.com/office/officeart/2005/8/layout/hProcess9"/>
    <dgm:cxn modelId="{396F36F2-590E-4B7A-BA3B-D88582D3457D}" srcId="{D33B68C3-43CE-4ED9-9983-C94853663E68}" destId="{4BD529D1-036E-473E-AD54-035BA2C032A8}" srcOrd="0" destOrd="0" parTransId="{413C38EB-02B2-4537-8F40-9C2E23CAD535}" sibTransId="{9FB52362-D028-4A63-8C27-6B00F21077D3}"/>
    <dgm:cxn modelId="{4C231814-6A32-455A-A91B-BD05F90A4D80}" type="presParOf" srcId="{E2BDBE83-81A7-40D0-B3BB-D373350E46C0}" destId="{DED16505-87A3-47E3-A354-D6DEE78154CC}" srcOrd="0" destOrd="0" presId="urn:microsoft.com/office/officeart/2005/8/layout/hProcess9"/>
    <dgm:cxn modelId="{6634F704-9834-4A69-AD32-5B08FF543F17}" type="presParOf" srcId="{E2BDBE83-81A7-40D0-B3BB-D373350E46C0}" destId="{35A4FED5-BD3A-4676-BC84-56B8C6303B76}" srcOrd="1" destOrd="0" presId="urn:microsoft.com/office/officeart/2005/8/layout/hProcess9"/>
    <dgm:cxn modelId="{CC2CAA7E-3AAD-4523-B716-AB4CCB10DF19}" type="presParOf" srcId="{35A4FED5-BD3A-4676-BC84-56B8C6303B76}" destId="{CC7E9E24-41FF-4D32-814F-AE34630990BF}" srcOrd="0" destOrd="0" presId="urn:microsoft.com/office/officeart/2005/8/layout/hProcess9"/>
    <dgm:cxn modelId="{6BD0F71F-DC6E-48D9-945B-42E2C3B998A3}" type="presParOf" srcId="{35A4FED5-BD3A-4676-BC84-56B8C6303B76}" destId="{57C76DF4-BBED-4102-A3D6-B552837FA927}" srcOrd="1" destOrd="0" presId="urn:microsoft.com/office/officeart/2005/8/layout/hProcess9"/>
    <dgm:cxn modelId="{E16C186E-BF77-45B3-97D5-621BE68E4A94}" type="presParOf" srcId="{35A4FED5-BD3A-4676-BC84-56B8C6303B76}" destId="{7D4E41C6-B33F-480F-A7B1-394B3E0E5A6C}" srcOrd="2" destOrd="0" presId="urn:microsoft.com/office/officeart/2005/8/layout/hProcess9"/>
    <dgm:cxn modelId="{F25EC395-4258-4E7B-B68F-A2A3A9F08AC3}" type="presParOf" srcId="{35A4FED5-BD3A-4676-BC84-56B8C6303B76}" destId="{09E7C197-EAB9-44D2-BD9B-E9453CBD522F}" srcOrd="3" destOrd="0" presId="urn:microsoft.com/office/officeart/2005/8/layout/hProcess9"/>
    <dgm:cxn modelId="{D60A856A-EE31-4F29-8C82-EE3CAAFDF51E}" type="presParOf" srcId="{35A4FED5-BD3A-4676-BC84-56B8C6303B76}" destId="{762352AF-97E5-4386-936B-8DC32778CFCC}"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F3F3B2B-5CE3-4FCE-AAD5-7E2F52891D63}" type="doc">
      <dgm:prSet loTypeId="urn:microsoft.com/office/officeart/2008/layout/LinedList" loCatId="list" qsTypeId="urn:microsoft.com/office/officeart/2005/8/quickstyle/simple4" qsCatId="simple" csTypeId="urn:microsoft.com/office/officeart/2005/8/colors/accent5_2" csCatId="accent5" phldr="1"/>
      <dgm:spPr/>
      <dgm:t>
        <a:bodyPr/>
        <a:lstStyle/>
        <a:p>
          <a:endParaRPr lang="en-SG"/>
        </a:p>
      </dgm:t>
    </dgm:pt>
    <dgm:pt modelId="{B68E1AEF-CDE3-4781-822A-97E3455356D0}">
      <dgm:prSet phldrT="[Text]" custT="1"/>
      <dgm:spPr/>
      <dgm:t>
        <a:bodyPr/>
        <a:lstStyle/>
        <a:p>
          <a:r>
            <a:rPr lang="en-SG" sz="2400" b="0" dirty="0">
              <a:solidFill>
                <a:schemeClr val="tx1"/>
              </a:solidFill>
            </a:rPr>
            <a:t>Setup Outlook</a:t>
          </a:r>
        </a:p>
      </dgm:t>
    </dgm:pt>
    <dgm:pt modelId="{B15804CF-C5CF-4B26-9DBD-97E8334E50C0}" type="parTrans" cxnId="{B1C89F73-1E39-4C7D-8457-BD5C2952D7CB}">
      <dgm:prSet/>
      <dgm:spPr/>
      <dgm:t>
        <a:bodyPr/>
        <a:lstStyle/>
        <a:p>
          <a:endParaRPr lang="en-SG" sz="2400"/>
        </a:p>
      </dgm:t>
    </dgm:pt>
    <dgm:pt modelId="{15AC4F28-CC7B-45E7-8615-A72323A21D4B}" type="sibTrans" cxnId="{B1C89F73-1E39-4C7D-8457-BD5C2952D7CB}">
      <dgm:prSet/>
      <dgm:spPr/>
      <dgm:t>
        <a:bodyPr/>
        <a:lstStyle/>
        <a:p>
          <a:endParaRPr lang="en-SG" sz="2400"/>
        </a:p>
      </dgm:t>
    </dgm:pt>
    <dgm:pt modelId="{F6AE4811-710D-44B4-8248-EB4C1766FE90}">
      <dgm:prSet phldrT="[Text]" custT="1"/>
      <dgm:spPr/>
      <dgm:t>
        <a:bodyPr/>
        <a:lstStyle/>
        <a:p>
          <a:r>
            <a:rPr lang="en-SG" sz="2400" b="0" dirty="0">
              <a:solidFill>
                <a:schemeClr val="tx1"/>
              </a:solidFill>
            </a:rPr>
            <a:t>Email Automation</a:t>
          </a:r>
        </a:p>
      </dgm:t>
    </dgm:pt>
    <dgm:pt modelId="{2141D220-EA32-460F-8927-9C498E7DE565}" type="parTrans" cxnId="{28F79843-BA7E-4037-A7EB-0450ACC220BA}">
      <dgm:prSet/>
      <dgm:spPr/>
      <dgm:t>
        <a:bodyPr/>
        <a:lstStyle/>
        <a:p>
          <a:endParaRPr lang="en-SG" sz="2400"/>
        </a:p>
      </dgm:t>
    </dgm:pt>
    <dgm:pt modelId="{DDD6AD7A-7F64-4B44-A719-0048D9D07744}" type="sibTrans" cxnId="{28F79843-BA7E-4037-A7EB-0450ACC220BA}">
      <dgm:prSet/>
      <dgm:spPr/>
      <dgm:t>
        <a:bodyPr/>
        <a:lstStyle/>
        <a:p>
          <a:endParaRPr lang="en-SG" sz="2400"/>
        </a:p>
      </dgm:t>
    </dgm:pt>
    <dgm:pt modelId="{3EE66A17-6FFA-4146-AEEA-A31A3669FC77}">
      <dgm:prSet phldrT="[Text]" custT="1"/>
      <dgm:spPr/>
      <dgm:t>
        <a:bodyPr/>
        <a:lstStyle/>
        <a:p>
          <a:r>
            <a:rPr lang="en-SG" sz="2400" b="0" dirty="0">
              <a:solidFill>
                <a:schemeClr val="tx1"/>
              </a:solidFill>
            </a:rPr>
            <a:t>Accessing excel rows and enter data into form</a:t>
          </a:r>
        </a:p>
      </dgm:t>
    </dgm:pt>
    <dgm:pt modelId="{7B3E0236-0FCA-40AF-AC47-F83BB4E571CD}" type="parTrans" cxnId="{5B5F14F0-DE7C-4DE0-BC32-39F3C6FAC26A}">
      <dgm:prSet/>
      <dgm:spPr/>
      <dgm:t>
        <a:bodyPr/>
        <a:lstStyle/>
        <a:p>
          <a:endParaRPr lang="en-SG" sz="2400"/>
        </a:p>
      </dgm:t>
    </dgm:pt>
    <dgm:pt modelId="{EC31908A-151D-4671-93BC-B9D470BE29E0}" type="sibTrans" cxnId="{5B5F14F0-DE7C-4DE0-BC32-39F3C6FAC26A}">
      <dgm:prSet/>
      <dgm:spPr/>
      <dgm:t>
        <a:bodyPr/>
        <a:lstStyle/>
        <a:p>
          <a:endParaRPr lang="en-SG" sz="2400"/>
        </a:p>
      </dgm:t>
    </dgm:pt>
    <dgm:pt modelId="{FCBD85B5-DA57-4E4B-A45E-AF8723C50D2D}">
      <dgm:prSet phldrT="[Text]" custT="1"/>
      <dgm:spPr/>
      <dgm:t>
        <a:bodyPr/>
        <a:lstStyle/>
        <a:p>
          <a:r>
            <a:rPr lang="en-SG" sz="2400" b="1" dirty="0">
              <a:solidFill>
                <a:srgbClr val="C00000"/>
              </a:solidFill>
            </a:rPr>
            <a:t>Extracting form data from </a:t>
          </a:r>
          <a:r>
            <a:rPr lang="en-SG" sz="2400" b="1" dirty="0" err="1">
              <a:solidFill>
                <a:srgbClr val="C00000"/>
              </a:solidFill>
            </a:rPr>
            <a:t>FormSG</a:t>
          </a:r>
          <a:r>
            <a:rPr lang="en-SG" sz="2400" b="1" dirty="0">
              <a:solidFill>
                <a:srgbClr val="C00000"/>
              </a:solidFill>
            </a:rPr>
            <a:t> email</a:t>
          </a:r>
        </a:p>
      </dgm:t>
    </dgm:pt>
    <dgm:pt modelId="{9A520E69-903B-42C9-BC87-D0110DE0134E}" type="parTrans" cxnId="{F9919CDA-B008-4DF7-9AA5-885CB2515A63}">
      <dgm:prSet/>
      <dgm:spPr/>
      <dgm:t>
        <a:bodyPr/>
        <a:lstStyle/>
        <a:p>
          <a:endParaRPr lang="en-SG"/>
        </a:p>
      </dgm:t>
    </dgm:pt>
    <dgm:pt modelId="{38A51EE5-5910-4846-8536-A6B58FFCDF31}" type="sibTrans" cxnId="{F9919CDA-B008-4DF7-9AA5-885CB2515A63}">
      <dgm:prSet/>
      <dgm:spPr/>
      <dgm:t>
        <a:bodyPr/>
        <a:lstStyle/>
        <a:p>
          <a:endParaRPr lang="en-SG"/>
        </a:p>
      </dgm:t>
    </dgm:pt>
    <dgm:pt modelId="{A83670A0-A1E4-46FB-B3E9-C255524CE095}">
      <dgm:prSet phldrT="[Text]" custT="1"/>
      <dgm:spPr/>
      <dgm:t>
        <a:bodyPr/>
        <a:lstStyle/>
        <a:p>
          <a:endParaRPr lang="en-SG" sz="2400" b="0" dirty="0">
            <a:solidFill>
              <a:schemeClr val="tx1"/>
            </a:solidFill>
          </a:endParaRPr>
        </a:p>
      </dgm:t>
    </dgm:pt>
    <dgm:pt modelId="{E05B1AAE-842F-419F-B06D-55C5CA0715B5}" type="parTrans" cxnId="{543B8FB8-7DD8-4D2B-99C7-AACC5F975046}">
      <dgm:prSet/>
      <dgm:spPr/>
      <dgm:t>
        <a:bodyPr/>
        <a:lstStyle/>
        <a:p>
          <a:endParaRPr lang="en-SG"/>
        </a:p>
      </dgm:t>
    </dgm:pt>
    <dgm:pt modelId="{25FF0989-8DE9-4A3B-AC4E-C31ACB97F750}" type="sibTrans" cxnId="{543B8FB8-7DD8-4D2B-99C7-AACC5F975046}">
      <dgm:prSet/>
      <dgm:spPr/>
      <dgm:t>
        <a:bodyPr/>
        <a:lstStyle/>
        <a:p>
          <a:endParaRPr lang="en-SG"/>
        </a:p>
      </dgm:t>
    </dgm:pt>
    <dgm:pt modelId="{F9FD8FD3-A65D-4A5A-994D-84710FAA3FCD}" type="pres">
      <dgm:prSet presAssocID="{6F3F3B2B-5CE3-4FCE-AAD5-7E2F52891D63}" presName="vert0" presStyleCnt="0">
        <dgm:presLayoutVars>
          <dgm:dir/>
          <dgm:animOne val="branch"/>
          <dgm:animLvl val="lvl"/>
        </dgm:presLayoutVars>
      </dgm:prSet>
      <dgm:spPr/>
    </dgm:pt>
    <dgm:pt modelId="{123674EB-74F7-4339-BB4D-606FE00A191F}" type="pres">
      <dgm:prSet presAssocID="{B68E1AEF-CDE3-4781-822A-97E3455356D0}" presName="thickLine" presStyleLbl="alignNode1" presStyleIdx="0" presStyleCnt="5"/>
      <dgm:spPr/>
    </dgm:pt>
    <dgm:pt modelId="{E9BDA2DD-6291-44AC-A200-5A91922A2944}" type="pres">
      <dgm:prSet presAssocID="{B68E1AEF-CDE3-4781-822A-97E3455356D0}" presName="horz1" presStyleCnt="0"/>
      <dgm:spPr/>
    </dgm:pt>
    <dgm:pt modelId="{86B5D827-6670-4395-A396-A742C271C748}" type="pres">
      <dgm:prSet presAssocID="{B68E1AEF-CDE3-4781-822A-97E3455356D0}" presName="tx1" presStyleLbl="revTx" presStyleIdx="0" presStyleCnt="5"/>
      <dgm:spPr/>
    </dgm:pt>
    <dgm:pt modelId="{AC82F710-A108-4959-9E98-CF9A18740490}" type="pres">
      <dgm:prSet presAssocID="{B68E1AEF-CDE3-4781-822A-97E3455356D0}" presName="vert1" presStyleCnt="0"/>
      <dgm:spPr/>
    </dgm:pt>
    <dgm:pt modelId="{93E5EB9C-ACB5-4A10-B3BA-9B4B17E07A4F}" type="pres">
      <dgm:prSet presAssocID="{F6AE4811-710D-44B4-8248-EB4C1766FE90}" presName="thickLine" presStyleLbl="alignNode1" presStyleIdx="1" presStyleCnt="5"/>
      <dgm:spPr/>
    </dgm:pt>
    <dgm:pt modelId="{037D402B-94C0-49E7-832C-E6E9AE3578C3}" type="pres">
      <dgm:prSet presAssocID="{F6AE4811-710D-44B4-8248-EB4C1766FE90}" presName="horz1" presStyleCnt="0"/>
      <dgm:spPr/>
    </dgm:pt>
    <dgm:pt modelId="{BCF05AAD-06B5-4248-B345-EC36FFC69E30}" type="pres">
      <dgm:prSet presAssocID="{F6AE4811-710D-44B4-8248-EB4C1766FE90}" presName="tx1" presStyleLbl="revTx" presStyleIdx="1" presStyleCnt="5"/>
      <dgm:spPr/>
    </dgm:pt>
    <dgm:pt modelId="{A1EFAC1A-5C18-40FC-B43A-B94CC513199B}" type="pres">
      <dgm:prSet presAssocID="{F6AE4811-710D-44B4-8248-EB4C1766FE90}" presName="vert1" presStyleCnt="0"/>
      <dgm:spPr/>
    </dgm:pt>
    <dgm:pt modelId="{91B81A57-377E-458C-AE3B-F10DB160989F}" type="pres">
      <dgm:prSet presAssocID="{3EE66A17-6FFA-4146-AEEA-A31A3669FC77}" presName="thickLine" presStyleLbl="alignNode1" presStyleIdx="2" presStyleCnt="5"/>
      <dgm:spPr/>
    </dgm:pt>
    <dgm:pt modelId="{BC1C9311-8F47-4E33-B1D4-066368B3B90B}" type="pres">
      <dgm:prSet presAssocID="{3EE66A17-6FFA-4146-AEEA-A31A3669FC77}" presName="horz1" presStyleCnt="0"/>
      <dgm:spPr/>
    </dgm:pt>
    <dgm:pt modelId="{DFC46086-B4CF-4276-839C-3F6D2F41F65F}" type="pres">
      <dgm:prSet presAssocID="{3EE66A17-6FFA-4146-AEEA-A31A3669FC77}" presName="tx1" presStyleLbl="revTx" presStyleIdx="2" presStyleCnt="5"/>
      <dgm:spPr/>
    </dgm:pt>
    <dgm:pt modelId="{B2F727D9-7493-4F30-99FC-E304054800B5}" type="pres">
      <dgm:prSet presAssocID="{3EE66A17-6FFA-4146-AEEA-A31A3669FC77}" presName="vert1" presStyleCnt="0"/>
      <dgm:spPr/>
    </dgm:pt>
    <dgm:pt modelId="{F6EDA221-A082-4CF7-9BEF-E63662EC7644}" type="pres">
      <dgm:prSet presAssocID="{FCBD85B5-DA57-4E4B-A45E-AF8723C50D2D}" presName="thickLine" presStyleLbl="alignNode1" presStyleIdx="3" presStyleCnt="5"/>
      <dgm:spPr/>
    </dgm:pt>
    <dgm:pt modelId="{C553121B-3D01-4F2B-A6D4-7A0ACE33808F}" type="pres">
      <dgm:prSet presAssocID="{FCBD85B5-DA57-4E4B-A45E-AF8723C50D2D}" presName="horz1" presStyleCnt="0"/>
      <dgm:spPr/>
    </dgm:pt>
    <dgm:pt modelId="{1664009A-9C4F-400D-9E57-4BDA0029F9E1}" type="pres">
      <dgm:prSet presAssocID="{FCBD85B5-DA57-4E4B-A45E-AF8723C50D2D}" presName="tx1" presStyleLbl="revTx" presStyleIdx="3" presStyleCnt="5"/>
      <dgm:spPr/>
    </dgm:pt>
    <dgm:pt modelId="{F905940B-0400-4D33-AC06-E2718903AD63}" type="pres">
      <dgm:prSet presAssocID="{FCBD85B5-DA57-4E4B-A45E-AF8723C50D2D}" presName="vert1" presStyleCnt="0"/>
      <dgm:spPr/>
    </dgm:pt>
    <dgm:pt modelId="{8CBABEC7-5BCD-45A9-973E-2B4946297DC6}" type="pres">
      <dgm:prSet presAssocID="{A83670A0-A1E4-46FB-B3E9-C255524CE095}" presName="thickLine" presStyleLbl="alignNode1" presStyleIdx="4" presStyleCnt="5"/>
      <dgm:spPr/>
    </dgm:pt>
    <dgm:pt modelId="{EC714A33-E2A5-4DD6-AA44-E3AEF35BE6FA}" type="pres">
      <dgm:prSet presAssocID="{A83670A0-A1E4-46FB-B3E9-C255524CE095}" presName="horz1" presStyleCnt="0"/>
      <dgm:spPr/>
    </dgm:pt>
    <dgm:pt modelId="{C963ECCF-E6DC-4EBD-BD0D-7493E3EEEE56}" type="pres">
      <dgm:prSet presAssocID="{A83670A0-A1E4-46FB-B3E9-C255524CE095}" presName="tx1" presStyleLbl="revTx" presStyleIdx="4" presStyleCnt="5"/>
      <dgm:spPr/>
    </dgm:pt>
    <dgm:pt modelId="{BD96DEB6-61E4-4DD8-ACA9-B795D9B0D4AA}" type="pres">
      <dgm:prSet presAssocID="{A83670A0-A1E4-46FB-B3E9-C255524CE095}" presName="vert1" presStyleCnt="0"/>
      <dgm:spPr/>
    </dgm:pt>
  </dgm:ptLst>
  <dgm:cxnLst>
    <dgm:cxn modelId="{F3417732-0DBF-4A26-94C7-F4AB31C10AD5}" type="presOf" srcId="{3EE66A17-6FFA-4146-AEEA-A31A3669FC77}" destId="{DFC46086-B4CF-4276-839C-3F6D2F41F65F}" srcOrd="0" destOrd="0" presId="urn:microsoft.com/office/officeart/2008/layout/LinedList"/>
    <dgm:cxn modelId="{23798C3C-5897-40CC-8E45-D5968377533A}" type="presOf" srcId="{6F3F3B2B-5CE3-4FCE-AAD5-7E2F52891D63}" destId="{F9FD8FD3-A65D-4A5A-994D-84710FAA3FCD}" srcOrd="0" destOrd="0" presId="urn:microsoft.com/office/officeart/2008/layout/LinedList"/>
    <dgm:cxn modelId="{28F79843-BA7E-4037-A7EB-0450ACC220BA}" srcId="{6F3F3B2B-5CE3-4FCE-AAD5-7E2F52891D63}" destId="{F6AE4811-710D-44B4-8248-EB4C1766FE90}" srcOrd="1" destOrd="0" parTransId="{2141D220-EA32-460F-8927-9C498E7DE565}" sibTransId="{DDD6AD7A-7F64-4B44-A719-0048D9D07744}"/>
    <dgm:cxn modelId="{B1C89F73-1E39-4C7D-8457-BD5C2952D7CB}" srcId="{6F3F3B2B-5CE3-4FCE-AAD5-7E2F52891D63}" destId="{B68E1AEF-CDE3-4781-822A-97E3455356D0}" srcOrd="0" destOrd="0" parTransId="{B15804CF-C5CF-4B26-9DBD-97E8334E50C0}" sibTransId="{15AC4F28-CC7B-45E7-8615-A72323A21D4B}"/>
    <dgm:cxn modelId="{3A1E0157-BC12-4855-9C26-23DA617DBE44}" type="presOf" srcId="{A83670A0-A1E4-46FB-B3E9-C255524CE095}" destId="{C963ECCF-E6DC-4EBD-BD0D-7493E3EEEE56}" srcOrd="0" destOrd="0" presId="urn:microsoft.com/office/officeart/2008/layout/LinedList"/>
    <dgm:cxn modelId="{543B8FB8-7DD8-4D2B-99C7-AACC5F975046}" srcId="{6F3F3B2B-5CE3-4FCE-AAD5-7E2F52891D63}" destId="{A83670A0-A1E4-46FB-B3E9-C255524CE095}" srcOrd="4" destOrd="0" parTransId="{E05B1AAE-842F-419F-B06D-55C5CA0715B5}" sibTransId="{25FF0989-8DE9-4A3B-AC4E-C31ACB97F750}"/>
    <dgm:cxn modelId="{F09C4DD6-C683-4892-BED5-6FECED779638}" type="presOf" srcId="{F6AE4811-710D-44B4-8248-EB4C1766FE90}" destId="{BCF05AAD-06B5-4248-B345-EC36FFC69E30}" srcOrd="0" destOrd="0" presId="urn:microsoft.com/office/officeart/2008/layout/LinedList"/>
    <dgm:cxn modelId="{B47E8BD7-0352-4FC3-8DB5-B3C3F1CAD354}" type="presOf" srcId="{B68E1AEF-CDE3-4781-822A-97E3455356D0}" destId="{86B5D827-6670-4395-A396-A742C271C748}" srcOrd="0" destOrd="0" presId="urn:microsoft.com/office/officeart/2008/layout/LinedList"/>
    <dgm:cxn modelId="{F9919CDA-B008-4DF7-9AA5-885CB2515A63}" srcId="{6F3F3B2B-5CE3-4FCE-AAD5-7E2F52891D63}" destId="{FCBD85B5-DA57-4E4B-A45E-AF8723C50D2D}" srcOrd="3" destOrd="0" parTransId="{9A520E69-903B-42C9-BC87-D0110DE0134E}" sibTransId="{38A51EE5-5910-4846-8536-A6B58FFCDF31}"/>
    <dgm:cxn modelId="{5B5F14F0-DE7C-4DE0-BC32-39F3C6FAC26A}" srcId="{6F3F3B2B-5CE3-4FCE-AAD5-7E2F52891D63}" destId="{3EE66A17-6FFA-4146-AEEA-A31A3669FC77}" srcOrd="2" destOrd="0" parTransId="{7B3E0236-0FCA-40AF-AC47-F83BB4E571CD}" sibTransId="{EC31908A-151D-4671-93BC-B9D470BE29E0}"/>
    <dgm:cxn modelId="{5C6C18F1-12EC-4564-B509-68779B39BF10}" type="presOf" srcId="{FCBD85B5-DA57-4E4B-A45E-AF8723C50D2D}" destId="{1664009A-9C4F-400D-9E57-4BDA0029F9E1}" srcOrd="0" destOrd="0" presId="urn:microsoft.com/office/officeart/2008/layout/LinedList"/>
    <dgm:cxn modelId="{6BFE929F-43CC-4564-8CCD-010EF38972D1}" type="presParOf" srcId="{F9FD8FD3-A65D-4A5A-994D-84710FAA3FCD}" destId="{123674EB-74F7-4339-BB4D-606FE00A191F}" srcOrd="0" destOrd="0" presId="urn:microsoft.com/office/officeart/2008/layout/LinedList"/>
    <dgm:cxn modelId="{785FE5BC-BD1C-43B4-A66D-E9CA53852735}" type="presParOf" srcId="{F9FD8FD3-A65D-4A5A-994D-84710FAA3FCD}" destId="{E9BDA2DD-6291-44AC-A200-5A91922A2944}" srcOrd="1" destOrd="0" presId="urn:microsoft.com/office/officeart/2008/layout/LinedList"/>
    <dgm:cxn modelId="{5BBF5C97-4A92-4699-87B4-8EBBDAB1533F}" type="presParOf" srcId="{E9BDA2DD-6291-44AC-A200-5A91922A2944}" destId="{86B5D827-6670-4395-A396-A742C271C748}" srcOrd="0" destOrd="0" presId="urn:microsoft.com/office/officeart/2008/layout/LinedList"/>
    <dgm:cxn modelId="{E3D5CFC9-B59D-47DE-BC22-6505C33A9183}" type="presParOf" srcId="{E9BDA2DD-6291-44AC-A200-5A91922A2944}" destId="{AC82F710-A108-4959-9E98-CF9A18740490}" srcOrd="1" destOrd="0" presId="urn:microsoft.com/office/officeart/2008/layout/LinedList"/>
    <dgm:cxn modelId="{F7166F19-4463-42C5-B338-EEBA71CAF2D5}" type="presParOf" srcId="{F9FD8FD3-A65D-4A5A-994D-84710FAA3FCD}" destId="{93E5EB9C-ACB5-4A10-B3BA-9B4B17E07A4F}" srcOrd="2" destOrd="0" presId="urn:microsoft.com/office/officeart/2008/layout/LinedList"/>
    <dgm:cxn modelId="{8B8B6D19-FCCD-44DF-A7FA-7FDB8CF66E4E}" type="presParOf" srcId="{F9FD8FD3-A65D-4A5A-994D-84710FAA3FCD}" destId="{037D402B-94C0-49E7-832C-E6E9AE3578C3}" srcOrd="3" destOrd="0" presId="urn:microsoft.com/office/officeart/2008/layout/LinedList"/>
    <dgm:cxn modelId="{E4BFCD80-5E3C-4675-9B20-5D88136CB574}" type="presParOf" srcId="{037D402B-94C0-49E7-832C-E6E9AE3578C3}" destId="{BCF05AAD-06B5-4248-B345-EC36FFC69E30}" srcOrd="0" destOrd="0" presId="urn:microsoft.com/office/officeart/2008/layout/LinedList"/>
    <dgm:cxn modelId="{7BBEB659-4ED2-40F4-A3F7-ED2CB4ED0C60}" type="presParOf" srcId="{037D402B-94C0-49E7-832C-E6E9AE3578C3}" destId="{A1EFAC1A-5C18-40FC-B43A-B94CC513199B}" srcOrd="1" destOrd="0" presId="urn:microsoft.com/office/officeart/2008/layout/LinedList"/>
    <dgm:cxn modelId="{9B8B42EF-079B-42B1-A600-59108AE371A5}" type="presParOf" srcId="{F9FD8FD3-A65D-4A5A-994D-84710FAA3FCD}" destId="{91B81A57-377E-458C-AE3B-F10DB160989F}" srcOrd="4" destOrd="0" presId="urn:microsoft.com/office/officeart/2008/layout/LinedList"/>
    <dgm:cxn modelId="{1FAE3006-46E7-4F74-A885-C19A057CFB33}" type="presParOf" srcId="{F9FD8FD3-A65D-4A5A-994D-84710FAA3FCD}" destId="{BC1C9311-8F47-4E33-B1D4-066368B3B90B}" srcOrd="5" destOrd="0" presId="urn:microsoft.com/office/officeart/2008/layout/LinedList"/>
    <dgm:cxn modelId="{3C715864-914B-41BD-A1E7-00162AB935BA}" type="presParOf" srcId="{BC1C9311-8F47-4E33-B1D4-066368B3B90B}" destId="{DFC46086-B4CF-4276-839C-3F6D2F41F65F}" srcOrd="0" destOrd="0" presId="urn:microsoft.com/office/officeart/2008/layout/LinedList"/>
    <dgm:cxn modelId="{2370AE1A-12B7-48BF-9C13-2DAF36917CB2}" type="presParOf" srcId="{BC1C9311-8F47-4E33-B1D4-066368B3B90B}" destId="{B2F727D9-7493-4F30-99FC-E304054800B5}" srcOrd="1" destOrd="0" presId="urn:microsoft.com/office/officeart/2008/layout/LinedList"/>
    <dgm:cxn modelId="{820BD697-B0D7-45F6-84B2-8DCC5372E95E}" type="presParOf" srcId="{F9FD8FD3-A65D-4A5A-994D-84710FAA3FCD}" destId="{F6EDA221-A082-4CF7-9BEF-E63662EC7644}" srcOrd="6" destOrd="0" presId="urn:microsoft.com/office/officeart/2008/layout/LinedList"/>
    <dgm:cxn modelId="{7E632FE1-40F7-4491-A22E-87E914BE09D7}" type="presParOf" srcId="{F9FD8FD3-A65D-4A5A-994D-84710FAA3FCD}" destId="{C553121B-3D01-4F2B-A6D4-7A0ACE33808F}" srcOrd="7" destOrd="0" presId="urn:microsoft.com/office/officeart/2008/layout/LinedList"/>
    <dgm:cxn modelId="{A268F1DD-360C-40FC-885E-2D0D47AAEBBE}" type="presParOf" srcId="{C553121B-3D01-4F2B-A6D4-7A0ACE33808F}" destId="{1664009A-9C4F-400D-9E57-4BDA0029F9E1}" srcOrd="0" destOrd="0" presId="urn:microsoft.com/office/officeart/2008/layout/LinedList"/>
    <dgm:cxn modelId="{C8799818-9D62-4228-9291-0F19DAB5C005}" type="presParOf" srcId="{C553121B-3D01-4F2B-A6D4-7A0ACE33808F}" destId="{F905940B-0400-4D33-AC06-E2718903AD63}" srcOrd="1" destOrd="0" presId="urn:microsoft.com/office/officeart/2008/layout/LinedList"/>
    <dgm:cxn modelId="{E39484F0-DE5B-4682-8FBB-01D27A13DA8B}" type="presParOf" srcId="{F9FD8FD3-A65D-4A5A-994D-84710FAA3FCD}" destId="{8CBABEC7-5BCD-45A9-973E-2B4946297DC6}" srcOrd="8" destOrd="0" presId="urn:microsoft.com/office/officeart/2008/layout/LinedList"/>
    <dgm:cxn modelId="{EED7ACCB-C950-4C52-94FC-48D4DE3895A5}" type="presParOf" srcId="{F9FD8FD3-A65D-4A5A-994D-84710FAA3FCD}" destId="{EC714A33-E2A5-4DD6-AA44-E3AEF35BE6FA}" srcOrd="9" destOrd="0" presId="urn:microsoft.com/office/officeart/2008/layout/LinedList"/>
    <dgm:cxn modelId="{C4DE61ED-DF80-419C-B605-BAE048AD46D7}" type="presParOf" srcId="{EC714A33-E2A5-4DD6-AA44-E3AEF35BE6FA}" destId="{C963ECCF-E6DC-4EBD-BD0D-7493E3EEEE56}" srcOrd="0" destOrd="0" presId="urn:microsoft.com/office/officeart/2008/layout/LinedList"/>
    <dgm:cxn modelId="{732A4C9B-65B0-4F0A-B33B-A6F7FFDAE872}" type="presParOf" srcId="{EC714A33-E2A5-4DD6-AA44-E3AEF35BE6FA}" destId="{BD96DEB6-61E4-4DD8-ACA9-B795D9B0D4A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674EB-74F7-4339-BB4D-606FE00A191F}">
      <dsp:nvSpPr>
        <dsp:cNvPr id="0" name=""/>
        <dsp:cNvSpPr/>
      </dsp:nvSpPr>
      <dsp:spPr>
        <a:xfrm>
          <a:off x="0" y="479"/>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6B5D827-6670-4395-A396-A742C271C748}">
      <dsp:nvSpPr>
        <dsp:cNvPr id="0" name=""/>
        <dsp:cNvSpPr/>
      </dsp:nvSpPr>
      <dsp:spPr>
        <a:xfrm>
          <a:off x="0" y="479"/>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1" kern="1200" dirty="0">
              <a:solidFill>
                <a:srgbClr val="C00000"/>
              </a:solidFill>
            </a:rPr>
            <a:t>Setup Outlook</a:t>
          </a:r>
        </a:p>
      </dsp:txBody>
      <dsp:txXfrm>
        <a:off x="0" y="479"/>
        <a:ext cx="4688724" cy="785737"/>
      </dsp:txXfrm>
    </dsp:sp>
    <dsp:sp modelId="{93E5EB9C-ACB5-4A10-B3BA-9B4B17E07A4F}">
      <dsp:nvSpPr>
        <dsp:cNvPr id="0" name=""/>
        <dsp:cNvSpPr/>
      </dsp:nvSpPr>
      <dsp:spPr>
        <a:xfrm>
          <a:off x="0" y="786217"/>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CF05AAD-06B5-4248-B345-EC36FFC69E30}">
      <dsp:nvSpPr>
        <dsp:cNvPr id="0" name=""/>
        <dsp:cNvSpPr/>
      </dsp:nvSpPr>
      <dsp:spPr>
        <a:xfrm>
          <a:off x="0" y="786217"/>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UI Automation &amp; Email Automation</a:t>
          </a:r>
        </a:p>
      </dsp:txBody>
      <dsp:txXfrm>
        <a:off x="0" y="786217"/>
        <a:ext cx="4688724" cy="785737"/>
      </dsp:txXfrm>
    </dsp:sp>
    <dsp:sp modelId="{91B81A57-377E-458C-AE3B-F10DB160989F}">
      <dsp:nvSpPr>
        <dsp:cNvPr id="0" name=""/>
        <dsp:cNvSpPr/>
      </dsp:nvSpPr>
      <dsp:spPr>
        <a:xfrm>
          <a:off x="0" y="1571954"/>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FC46086-B4CF-4276-839C-3F6D2F41F65F}">
      <dsp:nvSpPr>
        <dsp:cNvPr id="0" name=""/>
        <dsp:cNvSpPr/>
      </dsp:nvSpPr>
      <dsp:spPr>
        <a:xfrm>
          <a:off x="0" y="1571954"/>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Data Entry Automation</a:t>
          </a:r>
        </a:p>
      </dsp:txBody>
      <dsp:txXfrm>
        <a:off x="0" y="1571954"/>
        <a:ext cx="4688724" cy="785737"/>
      </dsp:txXfrm>
    </dsp:sp>
    <dsp:sp modelId="{F6EDA221-A082-4CF7-9BEF-E63662EC7644}">
      <dsp:nvSpPr>
        <dsp:cNvPr id="0" name=""/>
        <dsp:cNvSpPr/>
      </dsp:nvSpPr>
      <dsp:spPr>
        <a:xfrm>
          <a:off x="0" y="2357691"/>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664009A-9C4F-400D-9E57-4BDA0029F9E1}">
      <dsp:nvSpPr>
        <dsp:cNvPr id="0" name=""/>
        <dsp:cNvSpPr/>
      </dsp:nvSpPr>
      <dsp:spPr>
        <a:xfrm>
          <a:off x="0" y="2357691"/>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Data Extraction from </a:t>
          </a:r>
          <a:r>
            <a:rPr lang="en-SG" sz="2400" b="0" kern="1200" dirty="0" err="1">
              <a:solidFill>
                <a:schemeClr val="tx1"/>
              </a:solidFill>
            </a:rPr>
            <a:t>FormSG</a:t>
          </a:r>
          <a:r>
            <a:rPr lang="en-SG" sz="2400" b="0" kern="1200" dirty="0">
              <a:solidFill>
                <a:schemeClr val="tx1"/>
              </a:solidFill>
            </a:rPr>
            <a:t> email</a:t>
          </a:r>
        </a:p>
      </dsp:txBody>
      <dsp:txXfrm>
        <a:off x="0" y="2357691"/>
        <a:ext cx="4688724" cy="785737"/>
      </dsp:txXfrm>
    </dsp:sp>
    <dsp:sp modelId="{8CBABEC7-5BCD-45A9-973E-2B4946297DC6}">
      <dsp:nvSpPr>
        <dsp:cNvPr id="0" name=""/>
        <dsp:cNvSpPr/>
      </dsp:nvSpPr>
      <dsp:spPr>
        <a:xfrm>
          <a:off x="0" y="3143428"/>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963ECCF-E6DC-4EBD-BD0D-7493E3EEEE56}">
      <dsp:nvSpPr>
        <dsp:cNvPr id="0" name=""/>
        <dsp:cNvSpPr/>
      </dsp:nvSpPr>
      <dsp:spPr>
        <a:xfrm>
          <a:off x="0" y="3143428"/>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en-SG" sz="2400" b="0" kern="1200" dirty="0">
            <a:solidFill>
              <a:schemeClr val="tx1"/>
            </a:solidFill>
          </a:endParaRPr>
        </a:p>
      </dsp:txBody>
      <dsp:txXfrm>
        <a:off x="0" y="3143428"/>
        <a:ext cx="4688724" cy="7857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674EB-74F7-4339-BB4D-606FE00A191F}">
      <dsp:nvSpPr>
        <dsp:cNvPr id="0" name=""/>
        <dsp:cNvSpPr/>
      </dsp:nvSpPr>
      <dsp:spPr>
        <a:xfrm>
          <a:off x="0" y="479"/>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6B5D827-6670-4395-A396-A742C271C748}">
      <dsp:nvSpPr>
        <dsp:cNvPr id="0" name=""/>
        <dsp:cNvSpPr/>
      </dsp:nvSpPr>
      <dsp:spPr>
        <a:xfrm>
          <a:off x="0" y="479"/>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Setup Outlook</a:t>
          </a:r>
        </a:p>
      </dsp:txBody>
      <dsp:txXfrm>
        <a:off x="0" y="479"/>
        <a:ext cx="4688724" cy="785737"/>
      </dsp:txXfrm>
    </dsp:sp>
    <dsp:sp modelId="{93E5EB9C-ACB5-4A10-B3BA-9B4B17E07A4F}">
      <dsp:nvSpPr>
        <dsp:cNvPr id="0" name=""/>
        <dsp:cNvSpPr/>
      </dsp:nvSpPr>
      <dsp:spPr>
        <a:xfrm>
          <a:off x="0" y="786217"/>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CF05AAD-06B5-4248-B345-EC36FFC69E30}">
      <dsp:nvSpPr>
        <dsp:cNvPr id="0" name=""/>
        <dsp:cNvSpPr/>
      </dsp:nvSpPr>
      <dsp:spPr>
        <a:xfrm>
          <a:off x="0" y="786217"/>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1" kern="1200" dirty="0">
              <a:solidFill>
                <a:srgbClr val="C00000"/>
              </a:solidFill>
            </a:rPr>
            <a:t>UI Automation </a:t>
          </a:r>
          <a:r>
            <a:rPr lang="en-SG" sz="2400" b="0" kern="1200" dirty="0">
              <a:solidFill>
                <a:schemeClr val="tx1"/>
              </a:solidFill>
            </a:rPr>
            <a:t>&amp; Email Automation</a:t>
          </a:r>
        </a:p>
      </dsp:txBody>
      <dsp:txXfrm>
        <a:off x="0" y="786217"/>
        <a:ext cx="4688724" cy="785737"/>
      </dsp:txXfrm>
    </dsp:sp>
    <dsp:sp modelId="{91B81A57-377E-458C-AE3B-F10DB160989F}">
      <dsp:nvSpPr>
        <dsp:cNvPr id="0" name=""/>
        <dsp:cNvSpPr/>
      </dsp:nvSpPr>
      <dsp:spPr>
        <a:xfrm>
          <a:off x="0" y="1571954"/>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FC46086-B4CF-4276-839C-3F6D2F41F65F}">
      <dsp:nvSpPr>
        <dsp:cNvPr id="0" name=""/>
        <dsp:cNvSpPr/>
      </dsp:nvSpPr>
      <dsp:spPr>
        <a:xfrm>
          <a:off x="0" y="1571954"/>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Data Entry Automation</a:t>
          </a:r>
        </a:p>
      </dsp:txBody>
      <dsp:txXfrm>
        <a:off x="0" y="1571954"/>
        <a:ext cx="4688724" cy="785737"/>
      </dsp:txXfrm>
    </dsp:sp>
    <dsp:sp modelId="{F6EDA221-A082-4CF7-9BEF-E63662EC7644}">
      <dsp:nvSpPr>
        <dsp:cNvPr id="0" name=""/>
        <dsp:cNvSpPr/>
      </dsp:nvSpPr>
      <dsp:spPr>
        <a:xfrm>
          <a:off x="0" y="2357691"/>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664009A-9C4F-400D-9E57-4BDA0029F9E1}">
      <dsp:nvSpPr>
        <dsp:cNvPr id="0" name=""/>
        <dsp:cNvSpPr/>
      </dsp:nvSpPr>
      <dsp:spPr>
        <a:xfrm>
          <a:off x="0" y="2357691"/>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Data Extraction from </a:t>
          </a:r>
          <a:r>
            <a:rPr lang="en-SG" sz="2400" b="0" kern="1200" dirty="0" err="1">
              <a:solidFill>
                <a:schemeClr val="tx1"/>
              </a:solidFill>
            </a:rPr>
            <a:t>FormSG</a:t>
          </a:r>
          <a:r>
            <a:rPr lang="en-SG" sz="2400" b="0" kern="1200" dirty="0">
              <a:solidFill>
                <a:schemeClr val="tx1"/>
              </a:solidFill>
            </a:rPr>
            <a:t> email</a:t>
          </a:r>
        </a:p>
      </dsp:txBody>
      <dsp:txXfrm>
        <a:off x="0" y="2357691"/>
        <a:ext cx="4688724" cy="785737"/>
      </dsp:txXfrm>
    </dsp:sp>
    <dsp:sp modelId="{8CBABEC7-5BCD-45A9-973E-2B4946297DC6}">
      <dsp:nvSpPr>
        <dsp:cNvPr id="0" name=""/>
        <dsp:cNvSpPr/>
      </dsp:nvSpPr>
      <dsp:spPr>
        <a:xfrm>
          <a:off x="0" y="3143428"/>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963ECCF-E6DC-4EBD-BD0D-7493E3EEEE56}">
      <dsp:nvSpPr>
        <dsp:cNvPr id="0" name=""/>
        <dsp:cNvSpPr/>
      </dsp:nvSpPr>
      <dsp:spPr>
        <a:xfrm>
          <a:off x="0" y="3143428"/>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en-SG" sz="2400" b="0" kern="1200" dirty="0">
            <a:solidFill>
              <a:schemeClr val="tx1"/>
            </a:solidFill>
          </a:endParaRPr>
        </a:p>
      </dsp:txBody>
      <dsp:txXfrm>
        <a:off x="0" y="3143428"/>
        <a:ext cx="4688724" cy="7857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674EB-74F7-4339-BB4D-606FE00A191F}">
      <dsp:nvSpPr>
        <dsp:cNvPr id="0" name=""/>
        <dsp:cNvSpPr/>
      </dsp:nvSpPr>
      <dsp:spPr>
        <a:xfrm>
          <a:off x="0" y="479"/>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6B5D827-6670-4395-A396-A742C271C748}">
      <dsp:nvSpPr>
        <dsp:cNvPr id="0" name=""/>
        <dsp:cNvSpPr/>
      </dsp:nvSpPr>
      <dsp:spPr>
        <a:xfrm>
          <a:off x="0" y="479"/>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Setup Outlook</a:t>
          </a:r>
        </a:p>
      </dsp:txBody>
      <dsp:txXfrm>
        <a:off x="0" y="479"/>
        <a:ext cx="4688724" cy="785737"/>
      </dsp:txXfrm>
    </dsp:sp>
    <dsp:sp modelId="{93E5EB9C-ACB5-4A10-B3BA-9B4B17E07A4F}">
      <dsp:nvSpPr>
        <dsp:cNvPr id="0" name=""/>
        <dsp:cNvSpPr/>
      </dsp:nvSpPr>
      <dsp:spPr>
        <a:xfrm>
          <a:off x="0" y="786217"/>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CF05AAD-06B5-4248-B345-EC36FFC69E30}">
      <dsp:nvSpPr>
        <dsp:cNvPr id="0" name=""/>
        <dsp:cNvSpPr/>
      </dsp:nvSpPr>
      <dsp:spPr>
        <a:xfrm>
          <a:off x="0" y="786217"/>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UI Automation &amp; </a:t>
          </a:r>
          <a:r>
            <a:rPr lang="en-SG" sz="2400" b="1" kern="1200" dirty="0">
              <a:solidFill>
                <a:srgbClr val="C00000"/>
              </a:solidFill>
            </a:rPr>
            <a:t>Email Automation</a:t>
          </a:r>
        </a:p>
      </dsp:txBody>
      <dsp:txXfrm>
        <a:off x="0" y="786217"/>
        <a:ext cx="4688724" cy="785737"/>
      </dsp:txXfrm>
    </dsp:sp>
    <dsp:sp modelId="{91B81A57-377E-458C-AE3B-F10DB160989F}">
      <dsp:nvSpPr>
        <dsp:cNvPr id="0" name=""/>
        <dsp:cNvSpPr/>
      </dsp:nvSpPr>
      <dsp:spPr>
        <a:xfrm>
          <a:off x="0" y="1571954"/>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FC46086-B4CF-4276-839C-3F6D2F41F65F}">
      <dsp:nvSpPr>
        <dsp:cNvPr id="0" name=""/>
        <dsp:cNvSpPr/>
      </dsp:nvSpPr>
      <dsp:spPr>
        <a:xfrm>
          <a:off x="0" y="1571954"/>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Data Entry Automation</a:t>
          </a:r>
        </a:p>
      </dsp:txBody>
      <dsp:txXfrm>
        <a:off x="0" y="1571954"/>
        <a:ext cx="4688724" cy="785737"/>
      </dsp:txXfrm>
    </dsp:sp>
    <dsp:sp modelId="{F6EDA221-A082-4CF7-9BEF-E63662EC7644}">
      <dsp:nvSpPr>
        <dsp:cNvPr id="0" name=""/>
        <dsp:cNvSpPr/>
      </dsp:nvSpPr>
      <dsp:spPr>
        <a:xfrm>
          <a:off x="0" y="2357691"/>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664009A-9C4F-400D-9E57-4BDA0029F9E1}">
      <dsp:nvSpPr>
        <dsp:cNvPr id="0" name=""/>
        <dsp:cNvSpPr/>
      </dsp:nvSpPr>
      <dsp:spPr>
        <a:xfrm>
          <a:off x="0" y="2357691"/>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Data Extraction from </a:t>
          </a:r>
          <a:r>
            <a:rPr lang="en-SG" sz="2400" b="0" kern="1200" dirty="0" err="1">
              <a:solidFill>
                <a:schemeClr val="tx1"/>
              </a:solidFill>
            </a:rPr>
            <a:t>FormSG</a:t>
          </a:r>
          <a:r>
            <a:rPr lang="en-SG" sz="2400" b="0" kern="1200" dirty="0">
              <a:solidFill>
                <a:schemeClr val="tx1"/>
              </a:solidFill>
            </a:rPr>
            <a:t> email</a:t>
          </a:r>
        </a:p>
      </dsp:txBody>
      <dsp:txXfrm>
        <a:off x="0" y="2357691"/>
        <a:ext cx="4688724" cy="785737"/>
      </dsp:txXfrm>
    </dsp:sp>
    <dsp:sp modelId="{8CBABEC7-5BCD-45A9-973E-2B4946297DC6}">
      <dsp:nvSpPr>
        <dsp:cNvPr id="0" name=""/>
        <dsp:cNvSpPr/>
      </dsp:nvSpPr>
      <dsp:spPr>
        <a:xfrm>
          <a:off x="0" y="3143428"/>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963ECCF-E6DC-4EBD-BD0D-7493E3EEEE56}">
      <dsp:nvSpPr>
        <dsp:cNvPr id="0" name=""/>
        <dsp:cNvSpPr/>
      </dsp:nvSpPr>
      <dsp:spPr>
        <a:xfrm>
          <a:off x="0" y="3143428"/>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en-SG" sz="2400" b="0" kern="1200" dirty="0">
            <a:solidFill>
              <a:schemeClr val="tx1"/>
            </a:solidFill>
          </a:endParaRPr>
        </a:p>
      </dsp:txBody>
      <dsp:txXfrm>
        <a:off x="0" y="3143428"/>
        <a:ext cx="4688724" cy="7857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16505-87A3-47E3-A354-D6DEE78154CC}">
      <dsp:nvSpPr>
        <dsp:cNvPr id="0" name=""/>
        <dsp:cNvSpPr/>
      </dsp:nvSpPr>
      <dsp:spPr>
        <a:xfrm>
          <a:off x="609599" y="0"/>
          <a:ext cx="6908800" cy="4900957"/>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7E9E24-41FF-4D32-814F-AE34630990BF}">
      <dsp:nvSpPr>
        <dsp:cNvPr id="0" name=""/>
        <dsp:cNvSpPr/>
      </dsp:nvSpPr>
      <dsp:spPr>
        <a:xfrm>
          <a:off x="275431" y="1470287"/>
          <a:ext cx="2438400" cy="196038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Retrieve all emails with the &lt;&lt;Manpower Report&gt;&gt; and download attachments</a:t>
          </a:r>
          <a:endParaRPr lang="en-SG" sz="1900" kern="1200" dirty="0"/>
        </a:p>
      </dsp:txBody>
      <dsp:txXfrm>
        <a:off x="371129" y="1565985"/>
        <a:ext cx="2247004" cy="1768987"/>
      </dsp:txXfrm>
    </dsp:sp>
    <dsp:sp modelId="{7D4E41C6-B33F-480F-A7B1-394B3E0E5A6C}">
      <dsp:nvSpPr>
        <dsp:cNvPr id="0" name=""/>
        <dsp:cNvSpPr/>
      </dsp:nvSpPr>
      <dsp:spPr>
        <a:xfrm>
          <a:off x="2844799" y="1470287"/>
          <a:ext cx="2438400" cy="196038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Reply to emails</a:t>
          </a:r>
          <a:endParaRPr lang="en-SG" sz="1900" kern="1200" dirty="0"/>
        </a:p>
      </dsp:txBody>
      <dsp:txXfrm>
        <a:off x="2940497" y="1565985"/>
        <a:ext cx="2247004" cy="1768987"/>
      </dsp:txXfrm>
    </dsp:sp>
    <dsp:sp modelId="{762352AF-97E5-4386-936B-8DC32778CFCC}">
      <dsp:nvSpPr>
        <dsp:cNvPr id="0" name=""/>
        <dsp:cNvSpPr/>
      </dsp:nvSpPr>
      <dsp:spPr>
        <a:xfrm>
          <a:off x="5414168" y="1470287"/>
          <a:ext cx="2438400" cy="196038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Read excel files and add to google form</a:t>
          </a:r>
          <a:endParaRPr lang="en-SG" sz="1900" kern="1200" dirty="0"/>
        </a:p>
      </dsp:txBody>
      <dsp:txXfrm>
        <a:off x="5509866" y="1565985"/>
        <a:ext cx="2247004" cy="17689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16505-87A3-47E3-A354-D6DEE78154CC}">
      <dsp:nvSpPr>
        <dsp:cNvPr id="0" name=""/>
        <dsp:cNvSpPr/>
      </dsp:nvSpPr>
      <dsp:spPr>
        <a:xfrm>
          <a:off x="609599" y="0"/>
          <a:ext cx="6908800" cy="5418667"/>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7E9E24-41FF-4D32-814F-AE34630990BF}">
      <dsp:nvSpPr>
        <dsp:cNvPr id="0" name=""/>
        <dsp:cNvSpPr/>
      </dsp:nvSpPr>
      <dsp:spPr>
        <a:xfrm>
          <a:off x="275431" y="1625600"/>
          <a:ext cx="2438400" cy="216746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Retrieve all emails with the &lt;&lt;Manpower Report&gt;&gt; and download attachments</a:t>
          </a:r>
          <a:endParaRPr lang="en-SG" sz="2100" kern="1200" dirty="0"/>
        </a:p>
      </dsp:txBody>
      <dsp:txXfrm>
        <a:off x="381238" y="1731407"/>
        <a:ext cx="2226786" cy="1955852"/>
      </dsp:txXfrm>
    </dsp:sp>
    <dsp:sp modelId="{7D4E41C6-B33F-480F-A7B1-394B3E0E5A6C}">
      <dsp:nvSpPr>
        <dsp:cNvPr id="0" name=""/>
        <dsp:cNvSpPr/>
      </dsp:nvSpPr>
      <dsp:spPr>
        <a:xfrm>
          <a:off x="2844799" y="1625600"/>
          <a:ext cx="2438400" cy="216746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Reply to emails</a:t>
          </a:r>
          <a:endParaRPr lang="en-SG" sz="2100" kern="1200" dirty="0"/>
        </a:p>
      </dsp:txBody>
      <dsp:txXfrm>
        <a:off x="2950606" y="1731407"/>
        <a:ext cx="2226786" cy="1955852"/>
      </dsp:txXfrm>
    </dsp:sp>
    <dsp:sp modelId="{762352AF-97E5-4386-936B-8DC32778CFCC}">
      <dsp:nvSpPr>
        <dsp:cNvPr id="0" name=""/>
        <dsp:cNvSpPr/>
      </dsp:nvSpPr>
      <dsp:spPr>
        <a:xfrm>
          <a:off x="5414168" y="1625600"/>
          <a:ext cx="2438400" cy="216746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Read excel files and add to google form</a:t>
          </a:r>
          <a:endParaRPr lang="en-SG" sz="2100" kern="1200" dirty="0"/>
        </a:p>
      </dsp:txBody>
      <dsp:txXfrm>
        <a:off x="5519975" y="1731407"/>
        <a:ext cx="2226786" cy="19558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674EB-74F7-4339-BB4D-606FE00A191F}">
      <dsp:nvSpPr>
        <dsp:cNvPr id="0" name=""/>
        <dsp:cNvSpPr/>
      </dsp:nvSpPr>
      <dsp:spPr>
        <a:xfrm>
          <a:off x="0" y="479"/>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6B5D827-6670-4395-A396-A742C271C748}">
      <dsp:nvSpPr>
        <dsp:cNvPr id="0" name=""/>
        <dsp:cNvSpPr/>
      </dsp:nvSpPr>
      <dsp:spPr>
        <a:xfrm>
          <a:off x="0" y="479"/>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Setup Outlook</a:t>
          </a:r>
        </a:p>
      </dsp:txBody>
      <dsp:txXfrm>
        <a:off x="0" y="479"/>
        <a:ext cx="4688724" cy="785737"/>
      </dsp:txXfrm>
    </dsp:sp>
    <dsp:sp modelId="{93E5EB9C-ACB5-4A10-B3BA-9B4B17E07A4F}">
      <dsp:nvSpPr>
        <dsp:cNvPr id="0" name=""/>
        <dsp:cNvSpPr/>
      </dsp:nvSpPr>
      <dsp:spPr>
        <a:xfrm>
          <a:off x="0" y="786217"/>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CF05AAD-06B5-4248-B345-EC36FFC69E30}">
      <dsp:nvSpPr>
        <dsp:cNvPr id="0" name=""/>
        <dsp:cNvSpPr/>
      </dsp:nvSpPr>
      <dsp:spPr>
        <a:xfrm>
          <a:off x="0" y="786217"/>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UI Automation &amp; Email Automation</a:t>
          </a:r>
        </a:p>
      </dsp:txBody>
      <dsp:txXfrm>
        <a:off x="0" y="786217"/>
        <a:ext cx="4688724" cy="785737"/>
      </dsp:txXfrm>
    </dsp:sp>
    <dsp:sp modelId="{91B81A57-377E-458C-AE3B-F10DB160989F}">
      <dsp:nvSpPr>
        <dsp:cNvPr id="0" name=""/>
        <dsp:cNvSpPr/>
      </dsp:nvSpPr>
      <dsp:spPr>
        <a:xfrm>
          <a:off x="0" y="1571954"/>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FC46086-B4CF-4276-839C-3F6D2F41F65F}">
      <dsp:nvSpPr>
        <dsp:cNvPr id="0" name=""/>
        <dsp:cNvSpPr/>
      </dsp:nvSpPr>
      <dsp:spPr>
        <a:xfrm>
          <a:off x="0" y="1571954"/>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1" kern="1200" dirty="0">
              <a:solidFill>
                <a:srgbClr val="C00000"/>
              </a:solidFill>
            </a:rPr>
            <a:t>Data Entry Automation</a:t>
          </a:r>
        </a:p>
      </dsp:txBody>
      <dsp:txXfrm>
        <a:off x="0" y="1571954"/>
        <a:ext cx="4688724" cy="785737"/>
      </dsp:txXfrm>
    </dsp:sp>
    <dsp:sp modelId="{F6EDA221-A082-4CF7-9BEF-E63662EC7644}">
      <dsp:nvSpPr>
        <dsp:cNvPr id="0" name=""/>
        <dsp:cNvSpPr/>
      </dsp:nvSpPr>
      <dsp:spPr>
        <a:xfrm>
          <a:off x="0" y="2357691"/>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664009A-9C4F-400D-9E57-4BDA0029F9E1}">
      <dsp:nvSpPr>
        <dsp:cNvPr id="0" name=""/>
        <dsp:cNvSpPr/>
      </dsp:nvSpPr>
      <dsp:spPr>
        <a:xfrm>
          <a:off x="0" y="2357691"/>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Data Extraction from </a:t>
          </a:r>
          <a:r>
            <a:rPr lang="en-SG" sz="2400" b="0" kern="1200" dirty="0" err="1">
              <a:solidFill>
                <a:schemeClr val="tx1"/>
              </a:solidFill>
            </a:rPr>
            <a:t>FormSG</a:t>
          </a:r>
          <a:r>
            <a:rPr lang="en-SG" sz="2400" b="0" kern="1200" dirty="0">
              <a:solidFill>
                <a:schemeClr val="tx1"/>
              </a:solidFill>
            </a:rPr>
            <a:t> email</a:t>
          </a:r>
        </a:p>
      </dsp:txBody>
      <dsp:txXfrm>
        <a:off x="0" y="2357691"/>
        <a:ext cx="4688724" cy="785737"/>
      </dsp:txXfrm>
    </dsp:sp>
    <dsp:sp modelId="{8CBABEC7-5BCD-45A9-973E-2B4946297DC6}">
      <dsp:nvSpPr>
        <dsp:cNvPr id="0" name=""/>
        <dsp:cNvSpPr/>
      </dsp:nvSpPr>
      <dsp:spPr>
        <a:xfrm>
          <a:off x="0" y="3143428"/>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963ECCF-E6DC-4EBD-BD0D-7493E3EEEE56}">
      <dsp:nvSpPr>
        <dsp:cNvPr id="0" name=""/>
        <dsp:cNvSpPr/>
      </dsp:nvSpPr>
      <dsp:spPr>
        <a:xfrm>
          <a:off x="0" y="3143428"/>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en-SG" sz="2400" b="0" kern="1200" dirty="0">
            <a:solidFill>
              <a:schemeClr val="tx1"/>
            </a:solidFill>
          </a:endParaRPr>
        </a:p>
      </dsp:txBody>
      <dsp:txXfrm>
        <a:off x="0" y="3143428"/>
        <a:ext cx="4688724" cy="78573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16505-87A3-47E3-A354-D6DEE78154CC}">
      <dsp:nvSpPr>
        <dsp:cNvPr id="0" name=""/>
        <dsp:cNvSpPr/>
      </dsp:nvSpPr>
      <dsp:spPr>
        <a:xfrm>
          <a:off x="609599" y="0"/>
          <a:ext cx="6908800" cy="5418667"/>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7E9E24-41FF-4D32-814F-AE34630990BF}">
      <dsp:nvSpPr>
        <dsp:cNvPr id="0" name=""/>
        <dsp:cNvSpPr/>
      </dsp:nvSpPr>
      <dsp:spPr>
        <a:xfrm>
          <a:off x="275431" y="1625600"/>
          <a:ext cx="2438400" cy="216746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Retrieve all emails with the &lt;&lt;Manpower Report&gt;&gt; and download attachments</a:t>
          </a:r>
          <a:endParaRPr lang="en-SG" sz="2100" kern="1200" dirty="0"/>
        </a:p>
      </dsp:txBody>
      <dsp:txXfrm>
        <a:off x="381238" y="1731407"/>
        <a:ext cx="2226786" cy="1955852"/>
      </dsp:txXfrm>
    </dsp:sp>
    <dsp:sp modelId="{7D4E41C6-B33F-480F-A7B1-394B3E0E5A6C}">
      <dsp:nvSpPr>
        <dsp:cNvPr id="0" name=""/>
        <dsp:cNvSpPr/>
      </dsp:nvSpPr>
      <dsp:spPr>
        <a:xfrm>
          <a:off x="2844799" y="1625600"/>
          <a:ext cx="2438400" cy="216746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Reply to emails</a:t>
          </a:r>
          <a:endParaRPr lang="en-SG" sz="2100" kern="1200" dirty="0"/>
        </a:p>
      </dsp:txBody>
      <dsp:txXfrm>
        <a:off x="2950606" y="1731407"/>
        <a:ext cx="2226786" cy="1955852"/>
      </dsp:txXfrm>
    </dsp:sp>
    <dsp:sp modelId="{762352AF-97E5-4386-936B-8DC32778CFCC}">
      <dsp:nvSpPr>
        <dsp:cNvPr id="0" name=""/>
        <dsp:cNvSpPr/>
      </dsp:nvSpPr>
      <dsp:spPr>
        <a:xfrm>
          <a:off x="5414168" y="1625600"/>
          <a:ext cx="2438400" cy="216746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Read excel files and add to google form</a:t>
          </a:r>
          <a:endParaRPr lang="en-SG" sz="2100" kern="1200" dirty="0"/>
        </a:p>
      </dsp:txBody>
      <dsp:txXfrm>
        <a:off x="5519975" y="1731407"/>
        <a:ext cx="2226786" cy="195585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674EB-74F7-4339-BB4D-606FE00A191F}">
      <dsp:nvSpPr>
        <dsp:cNvPr id="0" name=""/>
        <dsp:cNvSpPr/>
      </dsp:nvSpPr>
      <dsp:spPr>
        <a:xfrm>
          <a:off x="0" y="479"/>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6B5D827-6670-4395-A396-A742C271C748}">
      <dsp:nvSpPr>
        <dsp:cNvPr id="0" name=""/>
        <dsp:cNvSpPr/>
      </dsp:nvSpPr>
      <dsp:spPr>
        <a:xfrm>
          <a:off x="0" y="479"/>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Setup Outlook</a:t>
          </a:r>
        </a:p>
      </dsp:txBody>
      <dsp:txXfrm>
        <a:off x="0" y="479"/>
        <a:ext cx="4688724" cy="785737"/>
      </dsp:txXfrm>
    </dsp:sp>
    <dsp:sp modelId="{93E5EB9C-ACB5-4A10-B3BA-9B4B17E07A4F}">
      <dsp:nvSpPr>
        <dsp:cNvPr id="0" name=""/>
        <dsp:cNvSpPr/>
      </dsp:nvSpPr>
      <dsp:spPr>
        <a:xfrm>
          <a:off x="0" y="786217"/>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CF05AAD-06B5-4248-B345-EC36FFC69E30}">
      <dsp:nvSpPr>
        <dsp:cNvPr id="0" name=""/>
        <dsp:cNvSpPr/>
      </dsp:nvSpPr>
      <dsp:spPr>
        <a:xfrm>
          <a:off x="0" y="786217"/>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Email Automation</a:t>
          </a:r>
        </a:p>
      </dsp:txBody>
      <dsp:txXfrm>
        <a:off x="0" y="786217"/>
        <a:ext cx="4688724" cy="785737"/>
      </dsp:txXfrm>
    </dsp:sp>
    <dsp:sp modelId="{91B81A57-377E-458C-AE3B-F10DB160989F}">
      <dsp:nvSpPr>
        <dsp:cNvPr id="0" name=""/>
        <dsp:cNvSpPr/>
      </dsp:nvSpPr>
      <dsp:spPr>
        <a:xfrm>
          <a:off x="0" y="1571954"/>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FC46086-B4CF-4276-839C-3F6D2F41F65F}">
      <dsp:nvSpPr>
        <dsp:cNvPr id="0" name=""/>
        <dsp:cNvSpPr/>
      </dsp:nvSpPr>
      <dsp:spPr>
        <a:xfrm>
          <a:off x="0" y="1571954"/>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Accessing excel rows and enter data into form</a:t>
          </a:r>
        </a:p>
      </dsp:txBody>
      <dsp:txXfrm>
        <a:off x="0" y="1571954"/>
        <a:ext cx="4688724" cy="785737"/>
      </dsp:txXfrm>
    </dsp:sp>
    <dsp:sp modelId="{F6EDA221-A082-4CF7-9BEF-E63662EC7644}">
      <dsp:nvSpPr>
        <dsp:cNvPr id="0" name=""/>
        <dsp:cNvSpPr/>
      </dsp:nvSpPr>
      <dsp:spPr>
        <a:xfrm>
          <a:off x="0" y="2357691"/>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664009A-9C4F-400D-9E57-4BDA0029F9E1}">
      <dsp:nvSpPr>
        <dsp:cNvPr id="0" name=""/>
        <dsp:cNvSpPr/>
      </dsp:nvSpPr>
      <dsp:spPr>
        <a:xfrm>
          <a:off x="0" y="2357691"/>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1" kern="1200" dirty="0">
              <a:solidFill>
                <a:srgbClr val="C00000"/>
              </a:solidFill>
            </a:rPr>
            <a:t>Extracting form data from </a:t>
          </a:r>
          <a:r>
            <a:rPr lang="en-SG" sz="2400" b="1" kern="1200" dirty="0" err="1">
              <a:solidFill>
                <a:srgbClr val="C00000"/>
              </a:solidFill>
            </a:rPr>
            <a:t>FormSG</a:t>
          </a:r>
          <a:r>
            <a:rPr lang="en-SG" sz="2400" b="1" kern="1200" dirty="0">
              <a:solidFill>
                <a:srgbClr val="C00000"/>
              </a:solidFill>
            </a:rPr>
            <a:t> email</a:t>
          </a:r>
        </a:p>
      </dsp:txBody>
      <dsp:txXfrm>
        <a:off x="0" y="2357691"/>
        <a:ext cx="4688724" cy="785737"/>
      </dsp:txXfrm>
    </dsp:sp>
    <dsp:sp modelId="{8CBABEC7-5BCD-45A9-973E-2B4946297DC6}">
      <dsp:nvSpPr>
        <dsp:cNvPr id="0" name=""/>
        <dsp:cNvSpPr/>
      </dsp:nvSpPr>
      <dsp:spPr>
        <a:xfrm>
          <a:off x="0" y="3143428"/>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963ECCF-E6DC-4EBD-BD0D-7493E3EEEE56}">
      <dsp:nvSpPr>
        <dsp:cNvPr id="0" name=""/>
        <dsp:cNvSpPr/>
      </dsp:nvSpPr>
      <dsp:spPr>
        <a:xfrm>
          <a:off x="0" y="3143428"/>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en-SG" sz="2400" b="0" kern="1200" dirty="0">
            <a:solidFill>
              <a:schemeClr val="tx1"/>
            </a:solidFill>
          </a:endParaRPr>
        </a:p>
      </dsp:txBody>
      <dsp:txXfrm>
        <a:off x="0" y="3143428"/>
        <a:ext cx="4688724" cy="78573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5B4388-FCC3-4D0F-A5F3-2AC1DCE42063}" type="datetimeFigureOut">
              <a:rPr lang="en-SG" smtClean="0"/>
              <a:t>11/9/2023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8221EB-99E6-44AD-93EB-3441D5315D3F}" type="slidenum">
              <a:rPr lang="en-SG" smtClean="0"/>
              <a:t>‹#›</a:t>
            </a:fld>
            <a:endParaRPr lang="en-SG"/>
          </a:p>
        </p:txBody>
      </p:sp>
    </p:spTree>
    <p:extLst>
      <p:ext uri="{BB962C8B-B14F-4D97-AF65-F5344CB8AC3E}">
        <p14:creationId xmlns:p14="http://schemas.microsoft.com/office/powerpoint/2010/main" val="120749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0" i="0" dirty="0">
                <a:solidFill>
                  <a:srgbClr val="4D5156"/>
                </a:solidFill>
                <a:effectLst/>
                <a:latin typeface="Google Sans"/>
              </a:rPr>
              <a:t>safe mode is </a:t>
            </a:r>
            <a:r>
              <a:rPr lang="en-SG" b="0" i="0" dirty="0">
                <a:solidFill>
                  <a:srgbClr val="040C28"/>
                </a:solidFill>
                <a:effectLst/>
                <a:latin typeface="Google Sans"/>
              </a:rPr>
              <a:t>a way to load application with outlook without </a:t>
            </a:r>
            <a:r>
              <a:rPr lang="en-SG" b="0" i="0">
                <a:solidFill>
                  <a:srgbClr val="040C28"/>
                </a:solidFill>
                <a:effectLst/>
                <a:latin typeface="Google Sans"/>
              </a:rPr>
              <a:t>any additional </a:t>
            </a:r>
            <a:r>
              <a:rPr lang="en-SG" b="0" i="0" dirty="0">
                <a:solidFill>
                  <a:srgbClr val="040C28"/>
                </a:solidFill>
                <a:effectLst/>
                <a:latin typeface="Google Sans"/>
              </a:rPr>
              <a:t>plug-ins or add-on files.</a:t>
            </a:r>
          </a:p>
        </p:txBody>
      </p:sp>
      <p:sp>
        <p:nvSpPr>
          <p:cNvPr id="4" name="Slide Number Placeholder 3"/>
          <p:cNvSpPr>
            <a:spLocks noGrp="1"/>
          </p:cNvSpPr>
          <p:nvPr>
            <p:ph type="sldNum" sz="quarter" idx="5"/>
          </p:nvPr>
        </p:nvSpPr>
        <p:spPr/>
        <p:txBody>
          <a:bodyPr/>
          <a:lstStyle/>
          <a:p>
            <a:fld id="{7B8221EB-99E6-44AD-93EB-3441D5315D3F}" type="slidenum">
              <a:rPr lang="en-SG" smtClean="0"/>
              <a:t>5</a:t>
            </a:fld>
            <a:endParaRPr lang="en-SG"/>
          </a:p>
        </p:txBody>
      </p:sp>
    </p:spTree>
    <p:extLst>
      <p:ext uri="{BB962C8B-B14F-4D97-AF65-F5344CB8AC3E}">
        <p14:creationId xmlns:p14="http://schemas.microsoft.com/office/powerpoint/2010/main" val="351148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B8221EB-99E6-44AD-93EB-3441D5315D3F}" type="slidenum">
              <a:rPr lang="en-SG" smtClean="0"/>
              <a:t>10</a:t>
            </a:fld>
            <a:endParaRPr lang="en-SG"/>
          </a:p>
        </p:txBody>
      </p:sp>
    </p:spTree>
    <p:extLst>
      <p:ext uri="{BB962C8B-B14F-4D97-AF65-F5344CB8AC3E}">
        <p14:creationId xmlns:p14="http://schemas.microsoft.com/office/powerpoint/2010/main" val="2907106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https://www.rpasamples.com/unicorn</a:t>
            </a:r>
          </a:p>
          <a:p>
            <a:endParaRPr lang="en-SG" dirty="0"/>
          </a:p>
        </p:txBody>
      </p:sp>
      <p:sp>
        <p:nvSpPr>
          <p:cNvPr id="4" name="Slide Number Placeholder 3"/>
          <p:cNvSpPr>
            <a:spLocks noGrp="1"/>
          </p:cNvSpPr>
          <p:nvPr>
            <p:ph type="sldNum" sz="quarter" idx="5"/>
          </p:nvPr>
        </p:nvSpPr>
        <p:spPr/>
        <p:txBody>
          <a:bodyPr/>
          <a:lstStyle/>
          <a:p>
            <a:fld id="{7B8221EB-99E6-44AD-93EB-3441D5315D3F}" type="slidenum">
              <a:rPr lang="en-SG" smtClean="0"/>
              <a:t>29</a:t>
            </a:fld>
            <a:endParaRPr lang="en-SG"/>
          </a:p>
        </p:txBody>
      </p:sp>
    </p:spTree>
    <p:extLst>
      <p:ext uri="{BB962C8B-B14F-4D97-AF65-F5344CB8AC3E}">
        <p14:creationId xmlns:p14="http://schemas.microsoft.com/office/powerpoint/2010/main" val="1781117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2670175" y="509588"/>
            <a:ext cx="4533900" cy="25495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987427" y="3228896"/>
            <a:ext cx="7899399" cy="3058954"/>
          </a:xfrm>
          <a:prstGeom prst="rect">
            <a:avLst/>
          </a:prstGeom>
        </p:spPr>
        <p:txBody>
          <a:bodyPr lIns="91413" tIns="91413" rIns="91413" bIns="91413" anchor="t" anchorCtr="0">
            <a:noAutofit/>
          </a:bodyPr>
          <a:lstStyle/>
          <a:p>
            <a:endParaRPr/>
          </a:p>
        </p:txBody>
      </p:sp>
    </p:spTree>
    <p:extLst>
      <p:ext uri="{BB962C8B-B14F-4D97-AF65-F5344CB8AC3E}">
        <p14:creationId xmlns:p14="http://schemas.microsoft.com/office/powerpoint/2010/main" val="4020067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89C3C-B07A-4790-A38E-2BB1C4C76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1280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89C3C-B07A-4790-A38E-2BB1C4C76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3397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The </a:t>
            </a:r>
            <a:r>
              <a:rPr lang="en-US" b="1" dirty="0"/>
              <a:t>Launch Excel </a:t>
            </a:r>
            <a:r>
              <a:rPr lang="en-US" dirty="0"/>
              <a:t>action is inside the </a:t>
            </a:r>
            <a:r>
              <a:rPr lang="en-US" b="1" dirty="0"/>
              <a:t>FOR EACH FLOW. This means if there are multiple files, each files is opened ONE BY ONE and PROCESSED them</a:t>
            </a:r>
          </a:p>
          <a:p>
            <a:pPr algn="ctr"/>
            <a:endParaRPr lang="en-US" b="1" dirty="0"/>
          </a:p>
          <a:p>
            <a:pPr algn="ctr"/>
            <a:r>
              <a:rPr lang="en-US" b="1" dirty="0"/>
              <a:t>After launching, let’s read the data!</a:t>
            </a:r>
            <a:r>
              <a:rPr lang="en-US" dirty="0"/>
              <a:t> </a:t>
            </a:r>
            <a:endParaRPr lang="en-US" dirty="0">
              <a:solidFill>
                <a:srgbClr val="C00000"/>
              </a:solidFill>
              <a:sym typeface="Wingdings" panose="05000000000000000000" pitchFamily="2" charset="2"/>
            </a:endParaRPr>
          </a:p>
          <a:p>
            <a:endParaRPr lang="en-SG" dirty="0"/>
          </a:p>
        </p:txBody>
      </p:sp>
      <p:sp>
        <p:nvSpPr>
          <p:cNvPr id="4" name="Slide Number Placeholder 3"/>
          <p:cNvSpPr>
            <a:spLocks noGrp="1"/>
          </p:cNvSpPr>
          <p:nvPr>
            <p:ph type="sldNum" sz="quarter" idx="5"/>
          </p:nvPr>
        </p:nvSpPr>
        <p:spPr/>
        <p:txBody>
          <a:bodyPr/>
          <a:lstStyle/>
          <a:p>
            <a:fld id="{7B8221EB-99E6-44AD-93EB-3441D5315D3F}" type="slidenum">
              <a:rPr lang="en-SG" smtClean="0"/>
              <a:t>57</a:t>
            </a:fld>
            <a:endParaRPr lang="en-SG"/>
          </a:p>
        </p:txBody>
      </p:sp>
    </p:spTree>
    <p:extLst>
      <p:ext uri="{BB962C8B-B14F-4D97-AF65-F5344CB8AC3E}">
        <p14:creationId xmlns:p14="http://schemas.microsoft.com/office/powerpoint/2010/main" val="2521917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0" i="0" dirty="0">
                <a:solidFill>
                  <a:srgbClr val="000000"/>
                </a:solidFill>
                <a:effectLst/>
                <a:latin typeface="SegoeUI"/>
              </a:rPr>
              <a:t>Inbox\RPA Process</a:t>
            </a:r>
            <a:endParaRPr lang="en-SG" dirty="0"/>
          </a:p>
        </p:txBody>
      </p:sp>
      <p:sp>
        <p:nvSpPr>
          <p:cNvPr id="4" name="Slide Number Placeholder 3"/>
          <p:cNvSpPr>
            <a:spLocks noGrp="1"/>
          </p:cNvSpPr>
          <p:nvPr>
            <p:ph type="sldNum" sz="quarter" idx="5"/>
          </p:nvPr>
        </p:nvSpPr>
        <p:spPr/>
        <p:txBody>
          <a:bodyPr/>
          <a:lstStyle/>
          <a:p>
            <a:fld id="{7B8221EB-99E6-44AD-93EB-3441D5315D3F}" type="slidenum">
              <a:rPr lang="en-SG" smtClean="0"/>
              <a:t>80</a:t>
            </a:fld>
            <a:endParaRPr lang="en-SG"/>
          </a:p>
        </p:txBody>
      </p:sp>
    </p:spTree>
    <p:extLst>
      <p:ext uri="{BB962C8B-B14F-4D97-AF65-F5344CB8AC3E}">
        <p14:creationId xmlns:p14="http://schemas.microsoft.com/office/powerpoint/2010/main" val="3011130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DC1F6-0449-8456-A333-2C5F0E1977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3CEAC3F7-48E8-4177-DA88-A9095D0C21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75C4AF98-C8DE-3429-16F0-99DA3D30E090}"/>
              </a:ext>
            </a:extLst>
          </p:cNvPr>
          <p:cNvSpPr>
            <a:spLocks noGrp="1"/>
          </p:cNvSpPr>
          <p:nvPr>
            <p:ph type="dt" sz="half" idx="10"/>
          </p:nvPr>
        </p:nvSpPr>
        <p:spPr/>
        <p:txBody>
          <a:bodyPr/>
          <a:lstStyle/>
          <a:p>
            <a:fld id="{CA472277-815B-4D75-BF0F-7F51FA310E06}" type="datetimeFigureOut">
              <a:rPr lang="en-SG" smtClean="0"/>
              <a:t>11/9/2023</a:t>
            </a:fld>
            <a:endParaRPr lang="en-SG"/>
          </a:p>
        </p:txBody>
      </p:sp>
      <p:sp>
        <p:nvSpPr>
          <p:cNvPr id="5" name="Footer Placeholder 4">
            <a:extLst>
              <a:ext uri="{FF2B5EF4-FFF2-40B4-BE49-F238E27FC236}">
                <a16:creationId xmlns:a16="http://schemas.microsoft.com/office/drawing/2014/main" id="{D5D4B670-F33B-DF30-4A2D-2D0A5524736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C6F931C-0B67-977B-D71C-09069932D62A}"/>
              </a:ext>
            </a:extLst>
          </p:cNvPr>
          <p:cNvSpPr>
            <a:spLocks noGrp="1"/>
          </p:cNvSpPr>
          <p:nvPr>
            <p:ph type="sldNum" sz="quarter" idx="12"/>
          </p:nvPr>
        </p:nvSpPr>
        <p:spPr/>
        <p:txBody>
          <a:bodyPr/>
          <a:lstStyle/>
          <a:p>
            <a:fld id="{F166D283-C0F2-4413-971E-116C85B22A32}" type="slidenum">
              <a:rPr lang="en-SG" smtClean="0"/>
              <a:t>‹#›</a:t>
            </a:fld>
            <a:endParaRPr lang="en-SG"/>
          </a:p>
        </p:txBody>
      </p:sp>
    </p:spTree>
    <p:extLst>
      <p:ext uri="{BB962C8B-B14F-4D97-AF65-F5344CB8AC3E}">
        <p14:creationId xmlns:p14="http://schemas.microsoft.com/office/powerpoint/2010/main" val="3417565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8AC4F-19CD-4BDD-3A82-1E84C6E730DC}"/>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B0726485-518E-3C80-B913-90FFD4006B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0BE3EA1-6B5B-924B-712C-6E2CB0584483}"/>
              </a:ext>
            </a:extLst>
          </p:cNvPr>
          <p:cNvSpPr>
            <a:spLocks noGrp="1"/>
          </p:cNvSpPr>
          <p:nvPr>
            <p:ph type="dt" sz="half" idx="10"/>
          </p:nvPr>
        </p:nvSpPr>
        <p:spPr/>
        <p:txBody>
          <a:bodyPr/>
          <a:lstStyle/>
          <a:p>
            <a:fld id="{CA472277-815B-4D75-BF0F-7F51FA310E06}" type="datetimeFigureOut">
              <a:rPr lang="en-SG" smtClean="0"/>
              <a:t>11/9/2023</a:t>
            </a:fld>
            <a:endParaRPr lang="en-SG"/>
          </a:p>
        </p:txBody>
      </p:sp>
      <p:sp>
        <p:nvSpPr>
          <p:cNvPr id="5" name="Footer Placeholder 4">
            <a:extLst>
              <a:ext uri="{FF2B5EF4-FFF2-40B4-BE49-F238E27FC236}">
                <a16:creationId xmlns:a16="http://schemas.microsoft.com/office/drawing/2014/main" id="{9FA5084C-A054-83A0-FF7F-ABF10DE82D1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E93EA0E-45D8-64B3-3516-CA071C23AE7D}"/>
              </a:ext>
            </a:extLst>
          </p:cNvPr>
          <p:cNvSpPr>
            <a:spLocks noGrp="1"/>
          </p:cNvSpPr>
          <p:nvPr>
            <p:ph type="sldNum" sz="quarter" idx="12"/>
          </p:nvPr>
        </p:nvSpPr>
        <p:spPr/>
        <p:txBody>
          <a:bodyPr/>
          <a:lstStyle/>
          <a:p>
            <a:fld id="{F166D283-C0F2-4413-971E-116C85B22A32}" type="slidenum">
              <a:rPr lang="en-SG" smtClean="0"/>
              <a:t>‹#›</a:t>
            </a:fld>
            <a:endParaRPr lang="en-SG"/>
          </a:p>
        </p:txBody>
      </p:sp>
    </p:spTree>
    <p:extLst>
      <p:ext uri="{BB962C8B-B14F-4D97-AF65-F5344CB8AC3E}">
        <p14:creationId xmlns:p14="http://schemas.microsoft.com/office/powerpoint/2010/main" val="846500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8AA645-1C98-EB7E-2740-EC1F466E619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36EABCB8-1DA0-6B96-23F8-E27D60E221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7406DF2-0E69-4EC5-5858-7C5773826385}"/>
              </a:ext>
            </a:extLst>
          </p:cNvPr>
          <p:cNvSpPr>
            <a:spLocks noGrp="1"/>
          </p:cNvSpPr>
          <p:nvPr>
            <p:ph type="dt" sz="half" idx="10"/>
          </p:nvPr>
        </p:nvSpPr>
        <p:spPr/>
        <p:txBody>
          <a:bodyPr/>
          <a:lstStyle/>
          <a:p>
            <a:fld id="{CA472277-815B-4D75-BF0F-7F51FA310E06}" type="datetimeFigureOut">
              <a:rPr lang="en-SG" smtClean="0"/>
              <a:t>11/9/2023</a:t>
            </a:fld>
            <a:endParaRPr lang="en-SG"/>
          </a:p>
        </p:txBody>
      </p:sp>
      <p:sp>
        <p:nvSpPr>
          <p:cNvPr id="5" name="Footer Placeholder 4">
            <a:extLst>
              <a:ext uri="{FF2B5EF4-FFF2-40B4-BE49-F238E27FC236}">
                <a16:creationId xmlns:a16="http://schemas.microsoft.com/office/drawing/2014/main" id="{E24627B7-E298-FC4E-3875-972216FE9DD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2440689-445B-8752-4A95-F80486419339}"/>
              </a:ext>
            </a:extLst>
          </p:cNvPr>
          <p:cNvSpPr>
            <a:spLocks noGrp="1"/>
          </p:cNvSpPr>
          <p:nvPr>
            <p:ph type="sldNum" sz="quarter" idx="12"/>
          </p:nvPr>
        </p:nvSpPr>
        <p:spPr/>
        <p:txBody>
          <a:bodyPr/>
          <a:lstStyle/>
          <a:p>
            <a:fld id="{F166D283-C0F2-4413-971E-116C85B22A32}" type="slidenum">
              <a:rPr lang="en-SG" smtClean="0"/>
              <a:t>‹#›</a:t>
            </a:fld>
            <a:endParaRPr lang="en-SG"/>
          </a:p>
        </p:txBody>
      </p:sp>
    </p:spTree>
    <p:extLst>
      <p:ext uri="{BB962C8B-B14F-4D97-AF65-F5344CB8AC3E}">
        <p14:creationId xmlns:p14="http://schemas.microsoft.com/office/powerpoint/2010/main" val="1683385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1"/>
            <a:ext cx="12190286" cy="6155481"/>
          </a:xfrm>
          <a:prstGeom prst="rect">
            <a:avLst/>
          </a:prstGeom>
          <a:ln w="12700">
            <a:miter lim="400000"/>
          </a:ln>
        </p:spPr>
      </p:pic>
      <p:sp>
        <p:nvSpPr>
          <p:cNvPr id="9" name="Title"/>
          <p:cNvSpPr>
            <a:spLocks noGrp="1"/>
          </p:cNvSpPr>
          <p:nvPr>
            <p:ph type="title" hasCustomPrompt="1"/>
          </p:nvPr>
        </p:nvSpPr>
        <p:spPr>
          <a:xfrm>
            <a:off x="584200" y="3035435"/>
            <a:ext cx="6883400" cy="498342"/>
          </a:xfrm>
          <a:noFill/>
        </p:spPr>
        <p:txBody>
          <a:bodyPr wrap="square" lIns="0" tIns="0" rIns="0" bIns="0" anchor="b" anchorCtr="0">
            <a:spAutoFit/>
          </a:bodyPr>
          <a:lstStyle>
            <a:lvl1pPr>
              <a:defRPr sz="3598"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04571"/>
          </a:xfrm>
          <a:noFill/>
        </p:spPr>
        <p:txBody>
          <a:bodyPr wrap="square" lIns="0" tIns="0" rIns="0" bIns="0">
            <a:spAutoFit/>
          </a:bodyPr>
          <a:lstStyle>
            <a:lvl1pPr marL="0" indent="0">
              <a:spcBef>
                <a:spcPct val="0"/>
              </a:spcBef>
              <a:buNone/>
              <a:defRPr sz="2199"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1" y="585788"/>
            <a:ext cx="1366245" cy="292608"/>
          </a:xfrm>
          <a:prstGeom prst="rect">
            <a:avLst/>
          </a:prstGeom>
        </p:spPr>
      </p:pic>
    </p:spTree>
    <p:extLst>
      <p:ext uri="{BB962C8B-B14F-4D97-AF65-F5344CB8AC3E}">
        <p14:creationId xmlns:p14="http://schemas.microsoft.com/office/powerpoint/2010/main" val="2329910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1" cy="126957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60785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98672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4554952" y="2776668"/>
            <a:ext cx="3082095" cy="769441"/>
          </a:xfrm>
        </p:spPr>
        <p:txBody>
          <a:bodyPr lIns="0" tIns="0" rIns="0" bIns="0"/>
          <a:lstStyle>
            <a:lvl1pPr>
              <a:defRPr sz="5000" b="1" i="0">
                <a:solidFill>
                  <a:schemeClr val="bg1"/>
                </a:solidFill>
                <a:latin typeface="Segoe UI"/>
                <a:cs typeface="Segoe UI"/>
              </a:defRPr>
            </a:lvl1pPr>
          </a:lstStyle>
          <a:p>
            <a:endParaRPr/>
          </a:p>
        </p:txBody>
      </p:sp>
      <p:sp>
        <p:nvSpPr>
          <p:cNvPr id="3" name="Holder 3"/>
          <p:cNvSpPr>
            <a:spLocks noGrp="1"/>
          </p:cNvSpPr>
          <p:nvPr>
            <p:ph type="body" idx="1"/>
          </p:nvPr>
        </p:nvSpPr>
        <p:spPr>
          <a:xfrm>
            <a:off x="340660" y="1300602"/>
            <a:ext cx="11510678" cy="368434"/>
          </a:xfrm>
        </p:spPr>
        <p:txBody>
          <a:bodyPr lIns="0" tIns="0" rIns="0" bIns="0"/>
          <a:lstStyle>
            <a:lvl1pPr>
              <a:defRPr sz="2394" b="0" i="0">
                <a:solidFill>
                  <a:schemeClr val="bg1"/>
                </a:solidFill>
                <a:latin typeface="Segoe UI Semilight"/>
                <a:cs typeface="Segoe UI Semiligh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56394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554952" y="2776668"/>
            <a:ext cx="3082095" cy="769441"/>
          </a:xfrm>
        </p:spPr>
        <p:txBody>
          <a:bodyPr lIns="0" tIns="0" rIns="0" bIns="0"/>
          <a:lstStyle>
            <a:lvl1pPr>
              <a:defRPr sz="5000" b="1" i="0">
                <a:solidFill>
                  <a:schemeClr val="bg1"/>
                </a:solidFill>
                <a:latin typeface="Segoe UI"/>
                <a:cs typeface="Segoe UI"/>
              </a:defRPr>
            </a:lvl1pPr>
          </a:lstStyle>
          <a:p>
            <a:endParaRPr/>
          </a:p>
        </p:txBody>
      </p:sp>
      <p:sp>
        <p:nvSpPr>
          <p:cNvPr id="3" name="Holder 3"/>
          <p:cNvSpPr>
            <a:spLocks noGrp="1"/>
          </p:cNvSpPr>
          <p:nvPr>
            <p:ph sz="half" idx="2"/>
          </p:nvPr>
        </p:nvSpPr>
        <p:spPr>
          <a:xfrm>
            <a:off x="808731" y="1473510"/>
            <a:ext cx="2592822" cy="214546"/>
          </a:xfrm>
          <a:prstGeom prst="rect">
            <a:avLst/>
          </a:prstGeom>
        </p:spPr>
        <p:txBody>
          <a:bodyPr wrap="square" lIns="0" tIns="0" rIns="0" bIns="0">
            <a:spAutoFit/>
          </a:bodyPr>
          <a:lstStyle>
            <a:lvl1pPr>
              <a:defRPr sz="1394" b="0" i="0">
                <a:solidFill>
                  <a:schemeClr val="bg1"/>
                </a:solidFill>
                <a:latin typeface="Segoe UI"/>
                <a:cs typeface="Segoe UI"/>
              </a:defRPr>
            </a:lvl1pPr>
          </a:lstStyle>
          <a:p>
            <a:endParaRPr/>
          </a:p>
        </p:txBody>
      </p:sp>
      <p:sp>
        <p:nvSpPr>
          <p:cNvPr id="4" name="Holder 4"/>
          <p:cNvSpPr>
            <a:spLocks noGrp="1"/>
          </p:cNvSpPr>
          <p:nvPr>
            <p:ph sz="half" idx="3"/>
          </p:nvPr>
        </p:nvSpPr>
        <p:spPr>
          <a:xfrm>
            <a:off x="6278880" y="1577340"/>
            <a:ext cx="5303520" cy="60785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79800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4554952" y="2776668"/>
            <a:ext cx="3082095" cy="769441"/>
          </a:xfrm>
        </p:spPr>
        <p:txBody>
          <a:bodyPr lIns="0" tIns="0" rIns="0" bIns="0"/>
          <a:lstStyle>
            <a:lvl1pPr>
              <a:defRPr sz="5000" b="1" i="0">
                <a:solidFill>
                  <a:schemeClr val="bg1"/>
                </a:solidFill>
                <a:latin typeface="Segoe UI"/>
                <a:cs typeface="Segoe U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21890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271122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1"/>
            <a:ext cx="12190286" cy="6155481"/>
          </a:xfrm>
          <a:prstGeom prst="rect">
            <a:avLst/>
          </a:prstGeom>
          <a:ln w="12700">
            <a:miter lim="400000"/>
          </a:ln>
        </p:spPr>
      </p:pic>
      <p:sp>
        <p:nvSpPr>
          <p:cNvPr id="9" name="Title"/>
          <p:cNvSpPr>
            <a:spLocks noGrp="1"/>
          </p:cNvSpPr>
          <p:nvPr>
            <p:ph type="title" hasCustomPrompt="1"/>
          </p:nvPr>
        </p:nvSpPr>
        <p:spPr>
          <a:xfrm>
            <a:off x="584200" y="2979779"/>
            <a:ext cx="6883400" cy="553998"/>
          </a:xfrm>
          <a:noFill/>
        </p:spPr>
        <p:txBody>
          <a:bodyPr wrap="square" lIns="0" tIns="0" rIns="0" bIns="0" anchor="b" anchorCtr="0">
            <a:spAutoFit/>
          </a:bodyPr>
          <a:lstStyle>
            <a:lvl1pPr>
              <a:defRPr sz="3598"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199"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1" y="585788"/>
            <a:ext cx="1366245" cy="292608"/>
          </a:xfrm>
          <a:prstGeom prst="rect">
            <a:avLst/>
          </a:prstGeom>
        </p:spPr>
      </p:pic>
    </p:spTree>
    <p:extLst>
      <p:ext uri="{BB962C8B-B14F-4D97-AF65-F5344CB8AC3E}">
        <p14:creationId xmlns:p14="http://schemas.microsoft.com/office/powerpoint/2010/main" val="3097702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CA174-ABC6-4245-86A4-525DB4B837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2E4070-1757-42F3-8E13-971378D510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1DF5F2-B256-4313-AB65-EC3F413E1BAC}"/>
              </a:ext>
            </a:extLst>
          </p:cNvPr>
          <p:cNvSpPr>
            <a:spLocks noGrp="1"/>
          </p:cNvSpPr>
          <p:nvPr>
            <p:ph type="dt" sz="half" idx="10"/>
          </p:nvPr>
        </p:nvSpPr>
        <p:spPr/>
        <p:txBody>
          <a:bodyPr/>
          <a:lstStyle/>
          <a:p>
            <a:fld id="{29EB572E-58DC-4C31-965E-043FE3196F13}" type="datetimeFigureOut">
              <a:rPr lang="en-US" smtClean="0"/>
              <a:t>9/11/2023</a:t>
            </a:fld>
            <a:endParaRPr lang="en-US"/>
          </a:p>
        </p:txBody>
      </p:sp>
      <p:sp>
        <p:nvSpPr>
          <p:cNvPr id="5" name="Footer Placeholder 4">
            <a:extLst>
              <a:ext uri="{FF2B5EF4-FFF2-40B4-BE49-F238E27FC236}">
                <a16:creationId xmlns:a16="http://schemas.microsoft.com/office/drawing/2014/main" id="{826D275A-814B-452D-BA0C-600DBB7FF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32B0ED-67D1-468F-A69B-25C218CA875C}"/>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340010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37BBF-09D7-4B7E-0C42-8A923BCBAA4E}"/>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8D00D491-CA2D-A68C-C59C-07EB785EE8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B811929-A6C9-2470-F85F-73862AB18E4A}"/>
              </a:ext>
            </a:extLst>
          </p:cNvPr>
          <p:cNvSpPr>
            <a:spLocks noGrp="1"/>
          </p:cNvSpPr>
          <p:nvPr>
            <p:ph type="dt" sz="half" idx="10"/>
          </p:nvPr>
        </p:nvSpPr>
        <p:spPr/>
        <p:txBody>
          <a:bodyPr/>
          <a:lstStyle/>
          <a:p>
            <a:fld id="{CA472277-815B-4D75-BF0F-7F51FA310E06}" type="datetimeFigureOut">
              <a:rPr lang="en-SG" smtClean="0"/>
              <a:t>11/9/2023</a:t>
            </a:fld>
            <a:endParaRPr lang="en-SG"/>
          </a:p>
        </p:txBody>
      </p:sp>
      <p:sp>
        <p:nvSpPr>
          <p:cNvPr id="5" name="Footer Placeholder 4">
            <a:extLst>
              <a:ext uri="{FF2B5EF4-FFF2-40B4-BE49-F238E27FC236}">
                <a16:creationId xmlns:a16="http://schemas.microsoft.com/office/drawing/2014/main" id="{52E617A9-F007-C3E7-E0F6-B4F39AB6806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C32E87B-0EC7-9949-0EC0-01F8C32DEE78}"/>
              </a:ext>
            </a:extLst>
          </p:cNvPr>
          <p:cNvSpPr>
            <a:spLocks noGrp="1"/>
          </p:cNvSpPr>
          <p:nvPr>
            <p:ph type="sldNum" sz="quarter" idx="12"/>
          </p:nvPr>
        </p:nvSpPr>
        <p:spPr/>
        <p:txBody>
          <a:bodyPr/>
          <a:lstStyle/>
          <a:p>
            <a:fld id="{F166D283-C0F2-4413-971E-116C85B22A32}" type="slidenum">
              <a:rPr lang="en-SG" smtClean="0"/>
              <a:t>‹#›</a:t>
            </a:fld>
            <a:endParaRPr lang="en-SG"/>
          </a:p>
        </p:txBody>
      </p:sp>
    </p:spTree>
    <p:extLst>
      <p:ext uri="{BB962C8B-B14F-4D97-AF65-F5344CB8AC3E}">
        <p14:creationId xmlns:p14="http://schemas.microsoft.com/office/powerpoint/2010/main" val="3176964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42015-85A1-4ADB-BF18-162582C6E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26C49E-1854-4F3D-A398-4EF284F277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19466-2FC4-44F5-A4FB-76521E697A43}"/>
              </a:ext>
            </a:extLst>
          </p:cNvPr>
          <p:cNvSpPr>
            <a:spLocks noGrp="1"/>
          </p:cNvSpPr>
          <p:nvPr>
            <p:ph type="dt" sz="half" idx="10"/>
          </p:nvPr>
        </p:nvSpPr>
        <p:spPr/>
        <p:txBody>
          <a:bodyPr/>
          <a:lstStyle/>
          <a:p>
            <a:fld id="{29EB572E-58DC-4C31-965E-043FE3196F13}" type="datetimeFigureOut">
              <a:rPr lang="en-US" smtClean="0"/>
              <a:t>9/11/2023</a:t>
            </a:fld>
            <a:endParaRPr lang="en-US"/>
          </a:p>
        </p:txBody>
      </p:sp>
      <p:sp>
        <p:nvSpPr>
          <p:cNvPr id="5" name="Footer Placeholder 4">
            <a:extLst>
              <a:ext uri="{FF2B5EF4-FFF2-40B4-BE49-F238E27FC236}">
                <a16:creationId xmlns:a16="http://schemas.microsoft.com/office/drawing/2014/main" id="{83530ED7-D7D8-432B-B988-EED734D1C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4DC8E0-013B-4425-8C0D-25120A41BC9D}"/>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41099609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19CF5-053B-4FB2-BA89-21A55C916D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A80B64-0980-4968-984B-6215AA8D26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999736-838E-488F-8490-F4F6DE7BB91C}"/>
              </a:ext>
            </a:extLst>
          </p:cNvPr>
          <p:cNvSpPr>
            <a:spLocks noGrp="1"/>
          </p:cNvSpPr>
          <p:nvPr>
            <p:ph type="dt" sz="half" idx="10"/>
          </p:nvPr>
        </p:nvSpPr>
        <p:spPr/>
        <p:txBody>
          <a:bodyPr/>
          <a:lstStyle/>
          <a:p>
            <a:fld id="{29EB572E-58DC-4C31-965E-043FE3196F13}" type="datetimeFigureOut">
              <a:rPr lang="en-US" smtClean="0"/>
              <a:t>9/11/2023</a:t>
            </a:fld>
            <a:endParaRPr lang="en-US"/>
          </a:p>
        </p:txBody>
      </p:sp>
      <p:sp>
        <p:nvSpPr>
          <p:cNvPr id="5" name="Footer Placeholder 4">
            <a:extLst>
              <a:ext uri="{FF2B5EF4-FFF2-40B4-BE49-F238E27FC236}">
                <a16:creationId xmlns:a16="http://schemas.microsoft.com/office/drawing/2014/main" id="{10159DE8-D557-4790-AFBD-918E6FA407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90AD6D-34DD-4F90-80B4-0CC440B2C42A}"/>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837944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46D3-D5FA-4E9E-B4A3-F9E862C2C8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66860D-4509-44B8-9150-8D695C88548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8F822C-A857-43C2-9F30-34568020F0A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52C21-C334-4937-880C-54651AD2B4D3}"/>
              </a:ext>
            </a:extLst>
          </p:cNvPr>
          <p:cNvSpPr>
            <a:spLocks noGrp="1"/>
          </p:cNvSpPr>
          <p:nvPr>
            <p:ph type="dt" sz="half" idx="10"/>
          </p:nvPr>
        </p:nvSpPr>
        <p:spPr/>
        <p:txBody>
          <a:bodyPr/>
          <a:lstStyle/>
          <a:p>
            <a:fld id="{29EB572E-58DC-4C31-965E-043FE3196F13}" type="datetimeFigureOut">
              <a:rPr lang="en-US" smtClean="0"/>
              <a:t>9/11/2023</a:t>
            </a:fld>
            <a:endParaRPr lang="en-US"/>
          </a:p>
        </p:txBody>
      </p:sp>
      <p:sp>
        <p:nvSpPr>
          <p:cNvPr id="6" name="Footer Placeholder 5">
            <a:extLst>
              <a:ext uri="{FF2B5EF4-FFF2-40B4-BE49-F238E27FC236}">
                <a16:creationId xmlns:a16="http://schemas.microsoft.com/office/drawing/2014/main" id="{784CAA3E-A428-4C0B-8265-7FB86374A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E629F5-39FF-474F-9A89-692FC15BEE20}"/>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36790705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A238-56D4-4242-8DF5-8031B1EE84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3B829C-6D2A-4E88-B7D1-0B153CC795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9711B9C-8754-40B8-9748-CEB67E5A93D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AE1997-2731-4B3B-A622-960CF93AC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FC0CE3B-786C-4710-BE5E-BEB82A4FE4B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98E9F4-7987-4729-AAA5-78998670889E}"/>
              </a:ext>
            </a:extLst>
          </p:cNvPr>
          <p:cNvSpPr>
            <a:spLocks noGrp="1"/>
          </p:cNvSpPr>
          <p:nvPr>
            <p:ph type="dt" sz="half" idx="10"/>
          </p:nvPr>
        </p:nvSpPr>
        <p:spPr/>
        <p:txBody>
          <a:bodyPr/>
          <a:lstStyle/>
          <a:p>
            <a:fld id="{29EB572E-58DC-4C31-965E-043FE3196F13}" type="datetimeFigureOut">
              <a:rPr lang="en-US" smtClean="0"/>
              <a:t>9/11/2023</a:t>
            </a:fld>
            <a:endParaRPr lang="en-US"/>
          </a:p>
        </p:txBody>
      </p:sp>
      <p:sp>
        <p:nvSpPr>
          <p:cNvPr id="8" name="Footer Placeholder 7">
            <a:extLst>
              <a:ext uri="{FF2B5EF4-FFF2-40B4-BE49-F238E27FC236}">
                <a16:creationId xmlns:a16="http://schemas.microsoft.com/office/drawing/2014/main" id="{29ECEF29-5269-4CFE-8A3F-4ACAD6D6EB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BD48FA-D6B1-4E45-BF10-80CC98BCA765}"/>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2570875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602EA-52FF-4C30-8EF5-EE584BABF4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BA7DC4-58F8-485A-91BB-A5CB75BD27A0}"/>
              </a:ext>
            </a:extLst>
          </p:cNvPr>
          <p:cNvSpPr>
            <a:spLocks noGrp="1"/>
          </p:cNvSpPr>
          <p:nvPr>
            <p:ph type="dt" sz="half" idx="10"/>
          </p:nvPr>
        </p:nvSpPr>
        <p:spPr/>
        <p:txBody>
          <a:bodyPr/>
          <a:lstStyle/>
          <a:p>
            <a:fld id="{29EB572E-58DC-4C31-965E-043FE3196F13}" type="datetimeFigureOut">
              <a:rPr lang="en-US" smtClean="0"/>
              <a:t>9/11/2023</a:t>
            </a:fld>
            <a:endParaRPr lang="en-US"/>
          </a:p>
        </p:txBody>
      </p:sp>
      <p:sp>
        <p:nvSpPr>
          <p:cNvPr id="4" name="Footer Placeholder 3">
            <a:extLst>
              <a:ext uri="{FF2B5EF4-FFF2-40B4-BE49-F238E27FC236}">
                <a16:creationId xmlns:a16="http://schemas.microsoft.com/office/drawing/2014/main" id="{0E4B941A-35FE-4939-9FA6-6174C078D0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B751BC-77C7-41C8-9B8E-9F74C102403D}"/>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33972971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1EF281-1066-4D24-95DC-FC6F12684AC3}"/>
              </a:ext>
            </a:extLst>
          </p:cNvPr>
          <p:cNvSpPr>
            <a:spLocks noGrp="1"/>
          </p:cNvSpPr>
          <p:nvPr>
            <p:ph type="dt" sz="half" idx="10"/>
          </p:nvPr>
        </p:nvSpPr>
        <p:spPr/>
        <p:txBody>
          <a:bodyPr/>
          <a:lstStyle/>
          <a:p>
            <a:fld id="{29EB572E-58DC-4C31-965E-043FE3196F13}" type="datetimeFigureOut">
              <a:rPr lang="en-US" smtClean="0"/>
              <a:t>9/11/2023</a:t>
            </a:fld>
            <a:endParaRPr lang="en-US"/>
          </a:p>
        </p:txBody>
      </p:sp>
      <p:sp>
        <p:nvSpPr>
          <p:cNvPr id="3" name="Footer Placeholder 2">
            <a:extLst>
              <a:ext uri="{FF2B5EF4-FFF2-40B4-BE49-F238E27FC236}">
                <a16:creationId xmlns:a16="http://schemas.microsoft.com/office/drawing/2014/main" id="{C560AD5E-173A-438B-BF70-C187529257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B6BF0D-F976-41BE-B93D-4C7F6DF2D005}"/>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4286623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7C511-904F-4B29-A669-A14015E562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277DF6-13F4-499A-A1DE-3AB0F0969B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E2B9BA-87AE-4A4E-9CF4-F5F64C872C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FEA0470-B4EE-4D79-A5AE-5549AE533078}"/>
              </a:ext>
            </a:extLst>
          </p:cNvPr>
          <p:cNvSpPr>
            <a:spLocks noGrp="1"/>
          </p:cNvSpPr>
          <p:nvPr>
            <p:ph type="dt" sz="half" idx="10"/>
          </p:nvPr>
        </p:nvSpPr>
        <p:spPr/>
        <p:txBody>
          <a:bodyPr/>
          <a:lstStyle/>
          <a:p>
            <a:fld id="{29EB572E-58DC-4C31-965E-043FE3196F13}" type="datetimeFigureOut">
              <a:rPr lang="en-US" smtClean="0"/>
              <a:t>9/11/2023</a:t>
            </a:fld>
            <a:endParaRPr lang="en-US"/>
          </a:p>
        </p:txBody>
      </p:sp>
      <p:sp>
        <p:nvSpPr>
          <p:cNvPr id="6" name="Footer Placeholder 5">
            <a:extLst>
              <a:ext uri="{FF2B5EF4-FFF2-40B4-BE49-F238E27FC236}">
                <a16:creationId xmlns:a16="http://schemas.microsoft.com/office/drawing/2014/main" id="{CA14A299-F3E1-4AF0-B15E-DFAAFB1741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333D3E-EA24-41DD-8304-7A9A36B8D73E}"/>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1571142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75752-9272-40DA-8D9F-461749C2CE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62284E-D467-4E94-9C42-DE2AE67E82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6040D2-89E5-4DE1-8492-9693F829CC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F599363-611C-4D3A-B089-98E0D4B8CA6A}"/>
              </a:ext>
            </a:extLst>
          </p:cNvPr>
          <p:cNvSpPr>
            <a:spLocks noGrp="1"/>
          </p:cNvSpPr>
          <p:nvPr>
            <p:ph type="dt" sz="half" idx="10"/>
          </p:nvPr>
        </p:nvSpPr>
        <p:spPr/>
        <p:txBody>
          <a:bodyPr/>
          <a:lstStyle/>
          <a:p>
            <a:fld id="{29EB572E-58DC-4C31-965E-043FE3196F13}" type="datetimeFigureOut">
              <a:rPr lang="en-US" smtClean="0"/>
              <a:t>9/11/2023</a:t>
            </a:fld>
            <a:endParaRPr lang="en-US"/>
          </a:p>
        </p:txBody>
      </p:sp>
      <p:sp>
        <p:nvSpPr>
          <p:cNvPr id="6" name="Footer Placeholder 5">
            <a:extLst>
              <a:ext uri="{FF2B5EF4-FFF2-40B4-BE49-F238E27FC236}">
                <a16:creationId xmlns:a16="http://schemas.microsoft.com/office/drawing/2014/main" id="{1EDFD402-8834-4B63-9786-BD466F3530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0A0643-19E4-49B6-93F2-A310434E47C3}"/>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9749498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DA970-8204-4D09-8D78-A56DB01568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3D3BFF-6089-4641-A4F2-BA76210B7BC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A90904-C8AF-4D18-8DF7-BB1F528579BD}"/>
              </a:ext>
            </a:extLst>
          </p:cNvPr>
          <p:cNvSpPr>
            <a:spLocks noGrp="1"/>
          </p:cNvSpPr>
          <p:nvPr>
            <p:ph type="dt" sz="half" idx="10"/>
          </p:nvPr>
        </p:nvSpPr>
        <p:spPr/>
        <p:txBody>
          <a:bodyPr/>
          <a:lstStyle/>
          <a:p>
            <a:fld id="{29EB572E-58DC-4C31-965E-043FE3196F13}" type="datetimeFigureOut">
              <a:rPr lang="en-US" smtClean="0"/>
              <a:t>9/11/2023</a:t>
            </a:fld>
            <a:endParaRPr lang="en-US"/>
          </a:p>
        </p:txBody>
      </p:sp>
      <p:sp>
        <p:nvSpPr>
          <p:cNvPr id="5" name="Footer Placeholder 4">
            <a:extLst>
              <a:ext uri="{FF2B5EF4-FFF2-40B4-BE49-F238E27FC236}">
                <a16:creationId xmlns:a16="http://schemas.microsoft.com/office/drawing/2014/main" id="{A7CD2A0B-C0BE-46C7-9CEB-1FDD5B158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D92C3-685D-47FF-B4B4-3F79D49B2D37}"/>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689645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08080A-AE09-43EC-A0A1-7D5EC9C16C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B02E91-8A7B-4A1B-8CA2-E166E3CA68B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619862-EC64-474F-9655-23DFEF5296F9}"/>
              </a:ext>
            </a:extLst>
          </p:cNvPr>
          <p:cNvSpPr>
            <a:spLocks noGrp="1"/>
          </p:cNvSpPr>
          <p:nvPr>
            <p:ph type="dt" sz="half" idx="10"/>
          </p:nvPr>
        </p:nvSpPr>
        <p:spPr/>
        <p:txBody>
          <a:bodyPr/>
          <a:lstStyle/>
          <a:p>
            <a:fld id="{29EB572E-58DC-4C31-965E-043FE3196F13}" type="datetimeFigureOut">
              <a:rPr lang="en-US" smtClean="0"/>
              <a:t>9/11/2023</a:t>
            </a:fld>
            <a:endParaRPr lang="en-US"/>
          </a:p>
        </p:txBody>
      </p:sp>
      <p:sp>
        <p:nvSpPr>
          <p:cNvPr id="5" name="Footer Placeholder 4">
            <a:extLst>
              <a:ext uri="{FF2B5EF4-FFF2-40B4-BE49-F238E27FC236}">
                <a16:creationId xmlns:a16="http://schemas.microsoft.com/office/drawing/2014/main" id="{FCFE6F74-E918-4287-9C3D-9611564769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92DCD-D5EA-4C99-85BF-E5A6785DEAE7}"/>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3024189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3A484-9775-0715-888B-81A1494B39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A7CDD9F9-59F6-4766-295A-F3C79CAE6A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39D652-FAE4-46B9-8114-2BB85960BD6F}"/>
              </a:ext>
            </a:extLst>
          </p:cNvPr>
          <p:cNvSpPr>
            <a:spLocks noGrp="1"/>
          </p:cNvSpPr>
          <p:nvPr>
            <p:ph type="dt" sz="half" idx="10"/>
          </p:nvPr>
        </p:nvSpPr>
        <p:spPr/>
        <p:txBody>
          <a:bodyPr/>
          <a:lstStyle/>
          <a:p>
            <a:fld id="{CA472277-815B-4D75-BF0F-7F51FA310E06}" type="datetimeFigureOut">
              <a:rPr lang="en-SG" smtClean="0"/>
              <a:t>11/9/2023</a:t>
            </a:fld>
            <a:endParaRPr lang="en-SG"/>
          </a:p>
        </p:txBody>
      </p:sp>
      <p:sp>
        <p:nvSpPr>
          <p:cNvPr id="5" name="Footer Placeholder 4">
            <a:extLst>
              <a:ext uri="{FF2B5EF4-FFF2-40B4-BE49-F238E27FC236}">
                <a16:creationId xmlns:a16="http://schemas.microsoft.com/office/drawing/2014/main" id="{4B5847F6-F3B8-C776-8168-603EFEC13C4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5FE543C-751E-8775-51EC-9BC76E9734A0}"/>
              </a:ext>
            </a:extLst>
          </p:cNvPr>
          <p:cNvSpPr>
            <a:spLocks noGrp="1"/>
          </p:cNvSpPr>
          <p:nvPr>
            <p:ph type="sldNum" sz="quarter" idx="12"/>
          </p:nvPr>
        </p:nvSpPr>
        <p:spPr/>
        <p:txBody>
          <a:bodyPr/>
          <a:lstStyle/>
          <a:p>
            <a:fld id="{F166D283-C0F2-4413-971E-116C85B22A32}" type="slidenum">
              <a:rPr lang="en-SG" smtClean="0"/>
              <a:t>‹#›</a:t>
            </a:fld>
            <a:endParaRPr lang="en-SG"/>
          </a:p>
        </p:txBody>
      </p:sp>
    </p:spTree>
    <p:extLst>
      <p:ext uri="{BB962C8B-B14F-4D97-AF65-F5344CB8AC3E}">
        <p14:creationId xmlns:p14="http://schemas.microsoft.com/office/powerpoint/2010/main" val="28186878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28840" y="2671851"/>
            <a:ext cx="6031600" cy="1546400"/>
          </a:xfrm>
          <a:prstGeom prst="rect">
            <a:avLst/>
          </a:prstGeom>
        </p:spPr>
        <p:txBody>
          <a:bodyPr spcFirstLastPara="1" wrap="square" lIns="91425" tIns="91425" rIns="91425" bIns="91425" anchor="b" anchorCtr="0"/>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cxnSp>
        <p:nvCxnSpPr>
          <p:cNvPr id="10" name="Google Shape;10;p2"/>
          <p:cNvCxnSpPr/>
          <p:nvPr/>
        </p:nvCxnSpPr>
        <p:spPr>
          <a:xfrm>
            <a:off x="-8033" y="4902016"/>
            <a:ext cx="12216000" cy="0"/>
          </a:xfrm>
          <a:prstGeom prst="straightConnector1">
            <a:avLst/>
          </a:prstGeom>
          <a:noFill/>
          <a:ln w="9525" cap="flat" cmpd="sng">
            <a:solidFill>
              <a:srgbClr val="000000"/>
            </a:solidFill>
            <a:prstDash val="solid"/>
            <a:round/>
            <a:headEnd type="none" w="med" len="med"/>
            <a:tailEnd type="none" w="med" len="med"/>
          </a:ln>
        </p:spPr>
      </p:cxnSp>
      <p:sp>
        <p:nvSpPr>
          <p:cNvPr id="11" name="Google Shape;11;p2"/>
          <p:cNvSpPr/>
          <p:nvPr/>
        </p:nvSpPr>
        <p:spPr>
          <a:xfrm>
            <a:off x="1490600" y="4524000"/>
            <a:ext cx="756000" cy="756000"/>
          </a:xfrm>
          <a:prstGeom prst="ellipse">
            <a:avLst/>
          </a:prstGeom>
          <a:solidFill>
            <a:srgbClr val="FFCD00"/>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Tree>
    <p:extLst>
      <p:ext uri="{BB962C8B-B14F-4D97-AF65-F5344CB8AC3E}">
        <p14:creationId xmlns:p14="http://schemas.microsoft.com/office/powerpoint/2010/main" val="24492009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txBox="1">
            <a:spLocks noGrp="1"/>
          </p:cNvSpPr>
          <p:nvPr>
            <p:ph type="subTitle" idx="1"/>
          </p:nvPr>
        </p:nvSpPr>
        <p:spPr>
          <a:xfrm>
            <a:off x="2696400" y="3754564"/>
            <a:ext cx="7455200" cy="1046400"/>
          </a:xfrm>
          <a:prstGeom prst="rect">
            <a:avLst/>
          </a:prstGeom>
        </p:spPr>
        <p:txBody>
          <a:bodyPr spcFirstLastPara="1" wrap="square" lIns="91425" tIns="91425" rIns="91425" bIns="91425" anchor="t" anchorCtr="0"/>
          <a:lstStyle>
            <a:lvl1pPr lvl="0" rtl="0">
              <a:spcBef>
                <a:spcPts val="0"/>
              </a:spcBef>
              <a:spcAft>
                <a:spcPts val="0"/>
              </a:spcAft>
              <a:buClr>
                <a:srgbClr val="000000"/>
              </a:buClr>
              <a:buSzPts val="1400"/>
              <a:buNone/>
              <a:defRPr sz="1867">
                <a:highlight>
                  <a:srgbClr val="FFCD00"/>
                </a:highlight>
              </a:defRPr>
            </a:lvl1pPr>
            <a:lvl2pPr lvl="1" rtl="0">
              <a:spcBef>
                <a:spcPts val="0"/>
              </a:spcBef>
              <a:spcAft>
                <a:spcPts val="0"/>
              </a:spcAft>
              <a:buClr>
                <a:schemeClr val="dk2"/>
              </a:buClr>
              <a:buSzPts val="1400"/>
              <a:buNone/>
              <a:defRPr sz="1867">
                <a:solidFill>
                  <a:schemeClr val="dk2"/>
                </a:solidFill>
                <a:highlight>
                  <a:srgbClr val="FFCD00"/>
                </a:highlight>
              </a:defRPr>
            </a:lvl2pPr>
            <a:lvl3pPr lvl="2" rtl="0">
              <a:spcBef>
                <a:spcPts val="0"/>
              </a:spcBef>
              <a:spcAft>
                <a:spcPts val="0"/>
              </a:spcAft>
              <a:buClr>
                <a:schemeClr val="dk2"/>
              </a:buClr>
              <a:buSzPts val="1400"/>
              <a:buNone/>
              <a:defRPr sz="1867">
                <a:solidFill>
                  <a:schemeClr val="dk2"/>
                </a:solidFill>
                <a:highlight>
                  <a:srgbClr val="FFCD00"/>
                </a:highlight>
              </a:defRPr>
            </a:lvl3pPr>
            <a:lvl4pPr lvl="3" rtl="0">
              <a:spcBef>
                <a:spcPts val="0"/>
              </a:spcBef>
              <a:spcAft>
                <a:spcPts val="0"/>
              </a:spcAft>
              <a:buClr>
                <a:schemeClr val="dk2"/>
              </a:buClr>
              <a:buSzPts val="1400"/>
              <a:buNone/>
              <a:defRPr sz="1867">
                <a:solidFill>
                  <a:schemeClr val="dk2"/>
                </a:solidFill>
                <a:highlight>
                  <a:srgbClr val="FFCD00"/>
                </a:highlight>
              </a:defRPr>
            </a:lvl4pPr>
            <a:lvl5pPr lvl="4" rtl="0">
              <a:spcBef>
                <a:spcPts val="0"/>
              </a:spcBef>
              <a:spcAft>
                <a:spcPts val="0"/>
              </a:spcAft>
              <a:buClr>
                <a:schemeClr val="dk2"/>
              </a:buClr>
              <a:buSzPts val="1400"/>
              <a:buNone/>
              <a:defRPr sz="1867">
                <a:solidFill>
                  <a:schemeClr val="dk2"/>
                </a:solidFill>
                <a:highlight>
                  <a:srgbClr val="FFCD00"/>
                </a:highlight>
              </a:defRPr>
            </a:lvl5pPr>
            <a:lvl6pPr lvl="5" rtl="0">
              <a:spcBef>
                <a:spcPts val="0"/>
              </a:spcBef>
              <a:spcAft>
                <a:spcPts val="0"/>
              </a:spcAft>
              <a:buClr>
                <a:schemeClr val="dk2"/>
              </a:buClr>
              <a:buSzPts val="1400"/>
              <a:buNone/>
              <a:defRPr sz="1867">
                <a:solidFill>
                  <a:schemeClr val="dk2"/>
                </a:solidFill>
                <a:highlight>
                  <a:srgbClr val="FFCD00"/>
                </a:highlight>
              </a:defRPr>
            </a:lvl6pPr>
            <a:lvl7pPr lvl="6" rtl="0">
              <a:spcBef>
                <a:spcPts val="0"/>
              </a:spcBef>
              <a:spcAft>
                <a:spcPts val="0"/>
              </a:spcAft>
              <a:buClr>
                <a:schemeClr val="dk2"/>
              </a:buClr>
              <a:buSzPts val="1400"/>
              <a:buNone/>
              <a:defRPr sz="1867">
                <a:solidFill>
                  <a:schemeClr val="dk2"/>
                </a:solidFill>
                <a:highlight>
                  <a:srgbClr val="FFCD00"/>
                </a:highlight>
              </a:defRPr>
            </a:lvl7pPr>
            <a:lvl8pPr lvl="7" rtl="0">
              <a:spcBef>
                <a:spcPts val="0"/>
              </a:spcBef>
              <a:spcAft>
                <a:spcPts val="0"/>
              </a:spcAft>
              <a:buClr>
                <a:schemeClr val="dk2"/>
              </a:buClr>
              <a:buSzPts val="1400"/>
              <a:buNone/>
              <a:defRPr sz="1867">
                <a:solidFill>
                  <a:schemeClr val="dk2"/>
                </a:solidFill>
                <a:highlight>
                  <a:srgbClr val="FFCD00"/>
                </a:highlight>
              </a:defRPr>
            </a:lvl8pPr>
            <a:lvl9pPr lvl="8" rtl="0">
              <a:spcBef>
                <a:spcPts val="0"/>
              </a:spcBef>
              <a:spcAft>
                <a:spcPts val="0"/>
              </a:spcAft>
              <a:buClr>
                <a:schemeClr val="dk2"/>
              </a:buClr>
              <a:buSzPts val="1400"/>
              <a:buNone/>
              <a:defRPr sz="1867">
                <a:solidFill>
                  <a:schemeClr val="dk2"/>
                </a:solidFill>
                <a:highlight>
                  <a:srgbClr val="FFCD00"/>
                </a:highlight>
              </a:defRPr>
            </a:lvl9pPr>
          </a:lstStyle>
          <a:p>
            <a:endParaRPr/>
          </a:p>
        </p:txBody>
      </p:sp>
      <p:cxnSp>
        <p:nvCxnSpPr>
          <p:cNvPr id="14" name="Google Shape;14;p3"/>
          <p:cNvCxnSpPr/>
          <p:nvPr/>
        </p:nvCxnSpPr>
        <p:spPr>
          <a:xfrm>
            <a:off x="-8033" y="3429016"/>
            <a:ext cx="2646000" cy="0"/>
          </a:xfrm>
          <a:prstGeom prst="straightConnector1">
            <a:avLst/>
          </a:prstGeom>
          <a:noFill/>
          <a:ln w="9525" cap="flat" cmpd="sng">
            <a:solidFill>
              <a:srgbClr val="CCCCCC"/>
            </a:solidFill>
            <a:prstDash val="solid"/>
            <a:round/>
            <a:headEnd type="none" w="med" len="med"/>
            <a:tailEnd type="none" w="med" len="med"/>
          </a:ln>
        </p:spPr>
      </p:cxnSp>
      <p:sp>
        <p:nvSpPr>
          <p:cNvPr id="15" name="Google Shape;15;p3"/>
          <p:cNvSpPr/>
          <p:nvPr/>
        </p:nvSpPr>
        <p:spPr>
          <a:xfrm>
            <a:off x="1490600" y="3051000"/>
            <a:ext cx="756000" cy="756000"/>
          </a:xfrm>
          <a:prstGeom prst="ellipse">
            <a:avLst/>
          </a:prstGeom>
          <a:solidFill>
            <a:srgbClr val="FFCD00"/>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2400"/>
          </a:p>
        </p:txBody>
      </p:sp>
      <p:sp>
        <p:nvSpPr>
          <p:cNvPr id="16" name="Google Shape;16;p3"/>
          <p:cNvSpPr txBox="1">
            <a:spLocks noGrp="1"/>
          </p:cNvSpPr>
          <p:nvPr>
            <p:ph type="ctrTitle"/>
          </p:nvPr>
        </p:nvSpPr>
        <p:spPr>
          <a:xfrm>
            <a:off x="2696300" y="2258031"/>
            <a:ext cx="5050400" cy="1546400"/>
          </a:xfrm>
          <a:prstGeom prst="rect">
            <a:avLst/>
          </a:prstGeom>
        </p:spPr>
        <p:txBody>
          <a:bodyPr spcFirstLastPara="1" wrap="square" lIns="91425" tIns="91425" rIns="91425" bIns="91425" anchor="b" anchorCtr="0"/>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cxnSp>
        <p:nvCxnSpPr>
          <p:cNvPr id="17" name="Google Shape;17;p3"/>
          <p:cNvCxnSpPr/>
          <p:nvPr/>
        </p:nvCxnSpPr>
        <p:spPr>
          <a:xfrm>
            <a:off x="7865300" y="3429000"/>
            <a:ext cx="43348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5104745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2806733" y="2984000"/>
            <a:ext cx="6578400" cy="1093200"/>
          </a:xfrm>
          <a:prstGeom prst="rect">
            <a:avLst/>
          </a:prstGeom>
        </p:spPr>
        <p:txBody>
          <a:bodyPr spcFirstLastPara="1" wrap="square" lIns="91425" tIns="91425" rIns="91425" bIns="91425" anchor="b" anchorCtr="0"/>
          <a:lstStyle>
            <a:lvl1pPr marL="609585" lvl="0" indent="-507987" algn="ctr" rtl="0">
              <a:spcBef>
                <a:spcPts val="800"/>
              </a:spcBef>
              <a:spcAft>
                <a:spcPts val="0"/>
              </a:spcAft>
              <a:buSzPts val="2400"/>
              <a:buFont typeface="Lora"/>
              <a:buChar char="◉"/>
              <a:defRPr sz="3200" i="1">
                <a:latin typeface="Lora"/>
                <a:ea typeface="Lora"/>
                <a:cs typeface="Lora"/>
                <a:sym typeface="Lora"/>
              </a:defRPr>
            </a:lvl1pPr>
            <a:lvl2pPr marL="1219170" lvl="1" indent="-474121" algn="ctr" rtl="0">
              <a:spcBef>
                <a:spcPts val="0"/>
              </a:spcBef>
              <a:spcAft>
                <a:spcPts val="0"/>
              </a:spcAft>
              <a:buSzPts val="2000"/>
              <a:buFont typeface="Lora"/>
              <a:buChar char="○"/>
              <a:defRPr i="1">
                <a:latin typeface="Lora"/>
                <a:ea typeface="Lora"/>
                <a:cs typeface="Lora"/>
                <a:sym typeface="Lora"/>
              </a:defRPr>
            </a:lvl2pPr>
            <a:lvl3pPr marL="1828754" lvl="2" indent="-474121" algn="ctr" rtl="0">
              <a:spcBef>
                <a:spcPts val="0"/>
              </a:spcBef>
              <a:spcAft>
                <a:spcPts val="0"/>
              </a:spcAft>
              <a:buSzPts val="2000"/>
              <a:buFont typeface="Lora"/>
              <a:buChar char="■"/>
              <a:defRPr i="1">
                <a:latin typeface="Lora"/>
                <a:ea typeface="Lora"/>
                <a:cs typeface="Lora"/>
                <a:sym typeface="Lora"/>
              </a:defRPr>
            </a:lvl3pPr>
            <a:lvl4pPr marL="2438339" lvl="3" indent="-507987" algn="ctr" rtl="0">
              <a:spcBef>
                <a:spcPts val="0"/>
              </a:spcBef>
              <a:spcAft>
                <a:spcPts val="0"/>
              </a:spcAft>
              <a:buSzPts val="2400"/>
              <a:buFont typeface="Lora"/>
              <a:buChar char="●"/>
              <a:defRPr sz="3200" i="1">
                <a:latin typeface="Lora"/>
                <a:ea typeface="Lora"/>
                <a:cs typeface="Lora"/>
                <a:sym typeface="Lora"/>
              </a:defRPr>
            </a:lvl4pPr>
            <a:lvl5pPr marL="3047924" lvl="4" indent="-507987" algn="ctr" rtl="0">
              <a:spcBef>
                <a:spcPts val="0"/>
              </a:spcBef>
              <a:spcAft>
                <a:spcPts val="0"/>
              </a:spcAft>
              <a:buSzPts val="2400"/>
              <a:buFont typeface="Lora"/>
              <a:buChar char="○"/>
              <a:defRPr sz="3200" i="1">
                <a:latin typeface="Lora"/>
                <a:ea typeface="Lora"/>
                <a:cs typeface="Lora"/>
                <a:sym typeface="Lora"/>
              </a:defRPr>
            </a:lvl5pPr>
            <a:lvl6pPr marL="3657509" lvl="5" indent="-507987" algn="ctr" rtl="0">
              <a:spcBef>
                <a:spcPts val="0"/>
              </a:spcBef>
              <a:spcAft>
                <a:spcPts val="0"/>
              </a:spcAft>
              <a:buSzPts val="2400"/>
              <a:buFont typeface="Lora"/>
              <a:buChar char="■"/>
              <a:defRPr sz="3200" i="1">
                <a:latin typeface="Lora"/>
                <a:ea typeface="Lora"/>
                <a:cs typeface="Lora"/>
                <a:sym typeface="Lora"/>
              </a:defRPr>
            </a:lvl6pPr>
            <a:lvl7pPr marL="4267093" lvl="6" indent="-507987" algn="ctr" rtl="0">
              <a:spcBef>
                <a:spcPts val="0"/>
              </a:spcBef>
              <a:spcAft>
                <a:spcPts val="0"/>
              </a:spcAft>
              <a:buSzPts val="2400"/>
              <a:buFont typeface="Lora"/>
              <a:buChar char="●"/>
              <a:defRPr sz="3200" i="1">
                <a:latin typeface="Lora"/>
                <a:ea typeface="Lora"/>
                <a:cs typeface="Lora"/>
                <a:sym typeface="Lora"/>
              </a:defRPr>
            </a:lvl7pPr>
            <a:lvl8pPr marL="4876678" lvl="7" indent="-507987" algn="ctr" rtl="0">
              <a:spcBef>
                <a:spcPts val="0"/>
              </a:spcBef>
              <a:spcAft>
                <a:spcPts val="0"/>
              </a:spcAft>
              <a:buSzPts val="2400"/>
              <a:buFont typeface="Lora"/>
              <a:buChar char="○"/>
              <a:defRPr sz="3200" i="1">
                <a:latin typeface="Lora"/>
                <a:ea typeface="Lora"/>
                <a:cs typeface="Lora"/>
                <a:sym typeface="Lora"/>
              </a:defRPr>
            </a:lvl8pPr>
            <a:lvl9pPr marL="5486263" lvl="8" indent="-507987" algn="ctr">
              <a:spcBef>
                <a:spcPts val="0"/>
              </a:spcBef>
              <a:spcAft>
                <a:spcPts val="0"/>
              </a:spcAft>
              <a:buSzPts val="2400"/>
              <a:buFont typeface="Lora"/>
              <a:buChar char="■"/>
              <a:defRPr sz="3200" i="1">
                <a:latin typeface="Lora"/>
                <a:ea typeface="Lora"/>
                <a:cs typeface="Lora"/>
                <a:sym typeface="Lora"/>
              </a:defRPr>
            </a:lvl9pPr>
          </a:lstStyle>
          <a:p>
            <a:endParaRPr/>
          </a:p>
        </p:txBody>
      </p:sp>
      <p:cxnSp>
        <p:nvCxnSpPr>
          <p:cNvPr id="20" name="Google Shape;20;p4"/>
          <p:cNvCxnSpPr/>
          <p:nvPr/>
        </p:nvCxnSpPr>
        <p:spPr>
          <a:xfrm>
            <a:off x="6112100" y="4902000"/>
            <a:ext cx="0" cy="1974000"/>
          </a:xfrm>
          <a:prstGeom prst="straightConnector1">
            <a:avLst/>
          </a:prstGeom>
          <a:noFill/>
          <a:ln w="9525" cap="flat" cmpd="sng">
            <a:solidFill>
              <a:srgbClr val="CCCCCC"/>
            </a:solidFill>
            <a:prstDash val="solid"/>
            <a:round/>
            <a:headEnd type="none" w="med" len="med"/>
            <a:tailEnd type="none" w="med" len="med"/>
          </a:ln>
        </p:spPr>
      </p:cxnSp>
      <p:sp>
        <p:nvSpPr>
          <p:cNvPr id="21" name="Google Shape;21;p4"/>
          <p:cNvSpPr/>
          <p:nvPr/>
        </p:nvSpPr>
        <p:spPr>
          <a:xfrm>
            <a:off x="5718000" y="4524000"/>
            <a:ext cx="756000" cy="756000"/>
          </a:xfrm>
          <a:prstGeom prst="ellipse">
            <a:avLst/>
          </a:prstGeom>
          <a:solidFill>
            <a:srgbClr val="FFCD00"/>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2400"/>
          </a:p>
        </p:txBody>
      </p:sp>
      <p:sp>
        <p:nvSpPr>
          <p:cNvPr id="22" name="Google Shape;22;p4"/>
          <p:cNvSpPr txBox="1"/>
          <p:nvPr/>
        </p:nvSpPr>
        <p:spPr>
          <a:xfrm>
            <a:off x="4791200" y="4550203"/>
            <a:ext cx="2609600" cy="871600"/>
          </a:xfrm>
          <a:prstGeom prst="rect">
            <a:avLst/>
          </a:prstGeom>
          <a:noFill/>
          <a:ln>
            <a:noFill/>
          </a:ln>
        </p:spPr>
        <p:txBody>
          <a:bodyPr spcFirstLastPara="1" wrap="square" lIns="121900" tIns="121900" rIns="121900" bIns="121900" anchor="t" anchorCtr="0">
            <a:noAutofit/>
          </a:bodyPr>
          <a:lstStyle/>
          <a:p>
            <a:pPr marL="0" lvl="0" indent="0" algn="ctr">
              <a:spcBef>
                <a:spcPts val="0"/>
              </a:spcBef>
              <a:spcAft>
                <a:spcPts val="0"/>
              </a:spcAft>
              <a:buNone/>
            </a:pPr>
            <a:r>
              <a:rPr lang="en" sz="4800" b="1">
                <a:latin typeface="Lora"/>
                <a:ea typeface="Lora"/>
                <a:cs typeface="Lora"/>
                <a:sym typeface="Lora"/>
              </a:rPr>
              <a:t>“</a:t>
            </a:r>
            <a:endParaRPr sz="4800" b="1">
              <a:latin typeface="Lora"/>
              <a:ea typeface="Lora"/>
              <a:cs typeface="Lora"/>
              <a:sym typeface="Lora"/>
            </a:endParaRPr>
          </a:p>
        </p:txBody>
      </p:sp>
    </p:spTree>
    <p:extLst>
      <p:ext uri="{BB962C8B-B14F-4D97-AF65-F5344CB8AC3E}">
        <p14:creationId xmlns:p14="http://schemas.microsoft.com/office/powerpoint/2010/main" val="34911265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1841667" y="1230224"/>
            <a:ext cx="5171200" cy="5808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1" name="Google Shape;31;p6"/>
          <p:cNvSpPr txBox="1">
            <a:spLocks noGrp="1"/>
          </p:cNvSpPr>
          <p:nvPr>
            <p:ph type="body" idx="1"/>
          </p:nvPr>
        </p:nvSpPr>
        <p:spPr>
          <a:xfrm>
            <a:off x="1841667" y="2158267"/>
            <a:ext cx="4567200" cy="4308000"/>
          </a:xfrm>
          <a:prstGeom prst="rect">
            <a:avLst/>
          </a:prstGeom>
        </p:spPr>
        <p:txBody>
          <a:bodyPr spcFirstLastPara="1" wrap="square" lIns="91425" tIns="91425" rIns="91425" bIns="91425" anchor="t" anchorCtr="0"/>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32" name="Google Shape;32;p6"/>
          <p:cNvSpPr txBox="1">
            <a:spLocks noGrp="1"/>
          </p:cNvSpPr>
          <p:nvPr>
            <p:ph type="body" idx="2"/>
          </p:nvPr>
        </p:nvSpPr>
        <p:spPr>
          <a:xfrm>
            <a:off x="6683888" y="2158267"/>
            <a:ext cx="4567200" cy="4308000"/>
          </a:xfrm>
          <a:prstGeom prst="rect">
            <a:avLst/>
          </a:prstGeom>
        </p:spPr>
        <p:txBody>
          <a:bodyPr spcFirstLastPara="1" wrap="square" lIns="91425" tIns="91425" rIns="91425" bIns="91425" anchor="t" anchorCtr="0"/>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cxnSp>
        <p:nvCxnSpPr>
          <p:cNvPr id="33" name="Google Shape;33;p6"/>
          <p:cNvCxnSpPr/>
          <p:nvPr/>
        </p:nvCxnSpPr>
        <p:spPr>
          <a:xfrm>
            <a:off x="0" y="1508967"/>
            <a:ext cx="1834400" cy="0"/>
          </a:xfrm>
          <a:prstGeom prst="straightConnector1">
            <a:avLst/>
          </a:prstGeom>
          <a:noFill/>
          <a:ln w="9525" cap="flat" cmpd="sng">
            <a:solidFill>
              <a:srgbClr val="CCCCCC"/>
            </a:solidFill>
            <a:prstDash val="solid"/>
            <a:round/>
            <a:headEnd type="none" w="med" len="med"/>
            <a:tailEnd type="none" w="med" len="med"/>
          </a:ln>
        </p:spPr>
      </p:cxnSp>
      <p:sp>
        <p:nvSpPr>
          <p:cNvPr id="34" name="Google Shape;34;p6"/>
          <p:cNvSpPr/>
          <p:nvPr/>
        </p:nvSpPr>
        <p:spPr>
          <a:xfrm>
            <a:off x="1089967" y="1238356"/>
            <a:ext cx="541200" cy="541200"/>
          </a:xfrm>
          <a:prstGeom prst="ellipse">
            <a:avLst/>
          </a:prstGeom>
          <a:solidFill>
            <a:srgbClr val="FFCD00"/>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2400"/>
          </a:p>
        </p:txBody>
      </p:sp>
      <p:cxnSp>
        <p:nvCxnSpPr>
          <p:cNvPr id="35" name="Google Shape;35;p6"/>
          <p:cNvCxnSpPr/>
          <p:nvPr/>
        </p:nvCxnSpPr>
        <p:spPr>
          <a:xfrm>
            <a:off x="7020867" y="1508967"/>
            <a:ext cx="51712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35249607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1841667" y="1230224"/>
            <a:ext cx="5171200" cy="580800"/>
          </a:xfrm>
          <a:prstGeom prst="rect">
            <a:avLst/>
          </a:prstGeom>
        </p:spPr>
        <p:txBody>
          <a:bodyPr spcFirstLastPara="1" wrap="square" lIns="91425" tIns="91425" rIns="91425" bIns="91425" anchor="ctr" anchorCtr="0"/>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38" name="Google Shape;38;p7"/>
          <p:cNvSpPr txBox="1">
            <a:spLocks noGrp="1"/>
          </p:cNvSpPr>
          <p:nvPr>
            <p:ph type="body" idx="1"/>
          </p:nvPr>
        </p:nvSpPr>
        <p:spPr>
          <a:xfrm>
            <a:off x="1841667" y="2201433"/>
            <a:ext cx="3112000" cy="4163200"/>
          </a:xfrm>
          <a:prstGeom prst="rect">
            <a:avLst/>
          </a:prstGeom>
        </p:spPr>
        <p:txBody>
          <a:bodyPr spcFirstLastPara="1" wrap="square" lIns="91425" tIns="91425" rIns="91425" bIns="91425" anchor="t" anchorCtr="0"/>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39" name="Google Shape;39;p7"/>
          <p:cNvSpPr txBox="1">
            <a:spLocks noGrp="1"/>
          </p:cNvSpPr>
          <p:nvPr>
            <p:ph type="body" idx="2"/>
          </p:nvPr>
        </p:nvSpPr>
        <p:spPr>
          <a:xfrm>
            <a:off x="5113216" y="2201433"/>
            <a:ext cx="3112000" cy="4163200"/>
          </a:xfrm>
          <a:prstGeom prst="rect">
            <a:avLst/>
          </a:prstGeom>
        </p:spPr>
        <p:txBody>
          <a:bodyPr spcFirstLastPara="1" wrap="square" lIns="91425" tIns="91425" rIns="91425" bIns="91425" anchor="t" anchorCtr="0"/>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40" name="Google Shape;40;p7"/>
          <p:cNvSpPr txBox="1">
            <a:spLocks noGrp="1"/>
          </p:cNvSpPr>
          <p:nvPr>
            <p:ph type="body" idx="3"/>
          </p:nvPr>
        </p:nvSpPr>
        <p:spPr>
          <a:xfrm>
            <a:off x="8384764" y="2201433"/>
            <a:ext cx="3112000" cy="4163200"/>
          </a:xfrm>
          <a:prstGeom prst="rect">
            <a:avLst/>
          </a:prstGeom>
        </p:spPr>
        <p:txBody>
          <a:bodyPr spcFirstLastPara="1" wrap="square" lIns="91425" tIns="91425" rIns="91425" bIns="91425" anchor="t" anchorCtr="0"/>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cxnSp>
        <p:nvCxnSpPr>
          <p:cNvPr id="41" name="Google Shape;41;p7"/>
          <p:cNvCxnSpPr/>
          <p:nvPr/>
        </p:nvCxnSpPr>
        <p:spPr>
          <a:xfrm>
            <a:off x="0" y="1508967"/>
            <a:ext cx="1834400" cy="0"/>
          </a:xfrm>
          <a:prstGeom prst="straightConnector1">
            <a:avLst/>
          </a:prstGeom>
          <a:noFill/>
          <a:ln w="9525" cap="flat" cmpd="sng">
            <a:solidFill>
              <a:srgbClr val="CCCCCC"/>
            </a:solidFill>
            <a:prstDash val="solid"/>
            <a:round/>
            <a:headEnd type="none" w="med" len="med"/>
            <a:tailEnd type="none" w="med" len="med"/>
          </a:ln>
        </p:spPr>
      </p:cxnSp>
      <p:sp>
        <p:nvSpPr>
          <p:cNvPr id="42" name="Google Shape;42;p7"/>
          <p:cNvSpPr/>
          <p:nvPr/>
        </p:nvSpPr>
        <p:spPr>
          <a:xfrm>
            <a:off x="1089967" y="1238356"/>
            <a:ext cx="541200" cy="541200"/>
          </a:xfrm>
          <a:prstGeom prst="ellipse">
            <a:avLst/>
          </a:prstGeom>
          <a:solidFill>
            <a:srgbClr val="FFCD00"/>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2400"/>
          </a:p>
        </p:txBody>
      </p:sp>
      <p:cxnSp>
        <p:nvCxnSpPr>
          <p:cNvPr id="43" name="Google Shape;43;p7"/>
          <p:cNvCxnSpPr/>
          <p:nvPr/>
        </p:nvCxnSpPr>
        <p:spPr>
          <a:xfrm>
            <a:off x="7020867" y="1508967"/>
            <a:ext cx="51712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508373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841667" y="1249500"/>
            <a:ext cx="5171200" cy="5808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cxnSp>
        <p:nvCxnSpPr>
          <p:cNvPr id="46" name="Google Shape;46;p8"/>
          <p:cNvCxnSpPr/>
          <p:nvPr/>
        </p:nvCxnSpPr>
        <p:spPr>
          <a:xfrm>
            <a:off x="0" y="1508967"/>
            <a:ext cx="1834400" cy="0"/>
          </a:xfrm>
          <a:prstGeom prst="straightConnector1">
            <a:avLst/>
          </a:prstGeom>
          <a:noFill/>
          <a:ln w="9525" cap="flat" cmpd="sng">
            <a:solidFill>
              <a:srgbClr val="CCCCCC"/>
            </a:solidFill>
            <a:prstDash val="solid"/>
            <a:round/>
            <a:headEnd type="none" w="med" len="med"/>
            <a:tailEnd type="none" w="med" len="med"/>
          </a:ln>
        </p:spPr>
      </p:cxnSp>
      <p:sp>
        <p:nvSpPr>
          <p:cNvPr id="47" name="Google Shape;47;p8"/>
          <p:cNvSpPr/>
          <p:nvPr/>
        </p:nvSpPr>
        <p:spPr>
          <a:xfrm>
            <a:off x="1089967" y="1238356"/>
            <a:ext cx="541200" cy="541200"/>
          </a:xfrm>
          <a:prstGeom prst="ellipse">
            <a:avLst/>
          </a:prstGeom>
          <a:solidFill>
            <a:srgbClr val="FFCD00"/>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2400"/>
          </a:p>
        </p:txBody>
      </p:sp>
      <p:cxnSp>
        <p:nvCxnSpPr>
          <p:cNvPr id="48" name="Google Shape;48;p8"/>
          <p:cNvCxnSpPr/>
          <p:nvPr/>
        </p:nvCxnSpPr>
        <p:spPr>
          <a:xfrm>
            <a:off x="7020867" y="1508967"/>
            <a:ext cx="51712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41415495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9"/>
        <p:cNvGrpSpPr/>
        <p:nvPr/>
      </p:nvGrpSpPr>
      <p:grpSpPr>
        <a:xfrm>
          <a:off x="0" y="0"/>
          <a:ext cx="0" cy="0"/>
          <a:chOff x="0" y="0"/>
          <a:chExt cx="0" cy="0"/>
        </a:xfrm>
      </p:grpSpPr>
      <p:sp>
        <p:nvSpPr>
          <p:cNvPr id="50" name="Google Shape;50;p9"/>
          <p:cNvSpPr txBox="1">
            <a:spLocks noGrp="1"/>
          </p:cNvSpPr>
          <p:nvPr>
            <p:ph type="body" idx="1"/>
          </p:nvPr>
        </p:nvSpPr>
        <p:spPr>
          <a:xfrm>
            <a:off x="2653933" y="5383167"/>
            <a:ext cx="6884000" cy="692800"/>
          </a:xfrm>
          <a:prstGeom prst="rect">
            <a:avLst/>
          </a:prstGeom>
        </p:spPr>
        <p:txBody>
          <a:bodyPr spcFirstLastPara="1" wrap="square" lIns="91425" tIns="91425" rIns="91425" bIns="91425" anchor="b" anchorCtr="0"/>
          <a:lstStyle>
            <a:lvl1pPr marL="609585" lvl="0" indent="-304792" algn="ctr">
              <a:spcBef>
                <a:spcPts val="480"/>
              </a:spcBef>
              <a:spcAft>
                <a:spcPts val="0"/>
              </a:spcAft>
              <a:buSzPts val="1400"/>
              <a:buFont typeface="Lora"/>
              <a:buNone/>
              <a:defRPr sz="1867" i="1">
                <a:latin typeface="Lora"/>
                <a:ea typeface="Lora"/>
                <a:cs typeface="Lora"/>
                <a:sym typeface="Lora"/>
              </a:defRPr>
            </a:lvl1pPr>
          </a:lstStyle>
          <a:p>
            <a:endParaRPr/>
          </a:p>
        </p:txBody>
      </p:sp>
      <p:cxnSp>
        <p:nvCxnSpPr>
          <p:cNvPr id="51" name="Google Shape;51;p9"/>
          <p:cNvCxnSpPr/>
          <p:nvPr/>
        </p:nvCxnSpPr>
        <p:spPr>
          <a:xfrm>
            <a:off x="-8033" y="6221505"/>
            <a:ext cx="12216000" cy="0"/>
          </a:xfrm>
          <a:prstGeom prst="straightConnector1">
            <a:avLst/>
          </a:prstGeom>
          <a:noFill/>
          <a:ln w="9525" cap="flat" cmpd="sng">
            <a:solidFill>
              <a:srgbClr val="CCCCCC"/>
            </a:solidFill>
            <a:prstDash val="solid"/>
            <a:round/>
            <a:headEnd type="none" w="med" len="med"/>
            <a:tailEnd type="none" w="med" len="med"/>
          </a:ln>
        </p:spPr>
      </p:cxnSp>
      <p:sp>
        <p:nvSpPr>
          <p:cNvPr id="52" name="Google Shape;52;p9"/>
          <p:cNvSpPr/>
          <p:nvPr/>
        </p:nvSpPr>
        <p:spPr>
          <a:xfrm>
            <a:off x="5943200" y="6068661"/>
            <a:ext cx="305600" cy="305600"/>
          </a:xfrm>
          <a:prstGeom prst="ellipse">
            <a:avLst/>
          </a:prstGeom>
          <a:solidFill>
            <a:srgbClr val="FFCD00"/>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2400"/>
          </a:p>
        </p:txBody>
      </p:sp>
    </p:spTree>
    <p:extLst>
      <p:ext uri="{BB962C8B-B14F-4D97-AF65-F5344CB8AC3E}">
        <p14:creationId xmlns:p14="http://schemas.microsoft.com/office/powerpoint/2010/main" val="8454149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cxnSp>
        <p:nvCxnSpPr>
          <p:cNvPr id="54" name="Google Shape;54;p10"/>
          <p:cNvCxnSpPr/>
          <p:nvPr/>
        </p:nvCxnSpPr>
        <p:spPr>
          <a:xfrm>
            <a:off x="-8033" y="6018305"/>
            <a:ext cx="12216000" cy="0"/>
          </a:xfrm>
          <a:prstGeom prst="straightConnector1">
            <a:avLst/>
          </a:prstGeom>
          <a:noFill/>
          <a:ln w="9525" cap="flat" cmpd="sng">
            <a:solidFill>
              <a:srgbClr val="CCCCCC"/>
            </a:solidFill>
            <a:prstDash val="solid"/>
            <a:round/>
            <a:headEnd type="none" w="med" len="med"/>
            <a:tailEnd type="none" w="med" len="med"/>
          </a:ln>
        </p:spPr>
      </p:cxnSp>
      <p:sp>
        <p:nvSpPr>
          <p:cNvPr id="55" name="Google Shape;55;p10"/>
          <p:cNvSpPr/>
          <p:nvPr/>
        </p:nvSpPr>
        <p:spPr>
          <a:xfrm>
            <a:off x="5724933" y="5647207"/>
            <a:ext cx="742000" cy="742000"/>
          </a:xfrm>
          <a:prstGeom prst="ellipse">
            <a:avLst/>
          </a:prstGeom>
          <a:solidFill>
            <a:srgbClr val="FFCD00"/>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2400"/>
          </a:p>
        </p:txBody>
      </p:sp>
    </p:spTree>
    <p:extLst>
      <p:ext uri="{BB962C8B-B14F-4D97-AF65-F5344CB8AC3E}">
        <p14:creationId xmlns:p14="http://schemas.microsoft.com/office/powerpoint/2010/main" val="42746941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56"/>
        <p:cNvGrpSpPr/>
        <p:nvPr/>
      </p:nvGrpSpPr>
      <p:grpSpPr>
        <a:xfrm>
          <a:off x="0" y="0"/>
          <a:ext cx="0" cy="0"/>
          <a:chOff x="0" y="0"/>
          <a:chExt cx="0" cy="0"/>
        </a:xfrm>
      </p:grpSpPr>
    </p:spTree>
    <p:extLst>
      <p:ext uri="{BB962C8B-B14F-4D97-AF65-F5344CB8AC3E}">
        <p14:creationId xmlns:p14="http://schemas.microsoft.com/office/powerpoint/2010/main" val="15183100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42015-85A1-4ADB-BF18-162582C6E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26C49E-1854-4F3D-A398-4EF284F277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19466-2FC4-44F5-A4FB-76521E697A43}"/>
              </a:ext>
            </a:extLst>
          </p:cNvPr>
          <p:cNvSpPr>
            <a:spLocks noGrp="1"/>
          </p:cNvSpPr>
          <p:nvPr>
            <p:ph type="dt" sz="half" idx="10"/>
          </p:nvPr>
        </p:nvSpPr>
        <p:spPr/>
        <p:txBody>
          <a:bodyPr/>
          <a:lstStyle/>
          <a:p>
            <a:fld id="{29EB572E-58DC-4C31-965E-043FE3196F13}" type="datetimeFigureOut">
              <a:rPr lang="en-US" smtClean="0"/>
              <a:t>9/11/2023</a:t>
            </a:fld>
            <a:endParaRPr lang="en-US"/>
          </a:p>
        </p:txBody>
      </p:sp>
      <p:sp>
        <p:nvSpPr>
          <p:cNvPr id="5" name="Footer Placeholder 4">
            <a:extLst>
              <a:ext uri="{FF2B5EF4-FFF2-40B4-BE49-F238E27FC236}">
                <a16:creationId xmlns:a16="http://schemas.microsoft.com/office/drawing/2014/main" id="{83530ED7-D7D8-432B-B988-EED734D1C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4DC8E0-013B-4425-8C0D-25120A41BC9D}"/>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1766726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9500A-150E-D313-D42D-1E9A5CBBDA3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034EE19-357A-1A30-39A5-3B060534BB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0F1F243C-C788-F5F9-06F2-66C2110D51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19277DF0-F7D8-F6DB-40F1-15730D459967}"/>
              </a:ext>
            </a:extLst>
          </p:cNvPr>
          <p:cNvSpPr>
            <a:spLocks noGrp="1"/>
          </p:cNvSpPr>
          <p:nvPr>
            <p:ph type="dt" sz="half" idx="10"/>
          </p:nvPr>
        </p:nvSpPr>
        <p:spPr/>
        <p:txBody>
          <a:bodyPr/>
          <a:lstStyle/>
          <a:p>
            <a:fld id="{CA472277-815B-4D75-BF0F-7F51FA310E06}" type="datetimeFigureOut">
              <a:rPr lang="en-SG" smtClean="0"/>
              <a:t>11/9/2023</a:t>
            </a:fld>
            <a:endParaRPr lang="en-SG"/>
          </a:p>
        </p:txBody>
      </p:sp>
      <p:sp>
        <p:nvSpPr>
          <p:cNvPr id="6" name="Footer Placeholder 5">
            <a:extLst>
              <a:ext uri="{FF2B5EF4-FFF2-40B4-BE49-F238E27FC236}">
                <a16:creationId xmlns:a16="http://schemas.microsoft.com/office/drawing/2014/main" id="{39D6FD99-7EDE-AC2B-3F15-6C3B58854863}"/>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506513A4-EEFF-BC4B-8312-2C13FD8379D3}"/>
              </a:ext>
            </a:extLst>
          </p:cNvPr>
          <p:cNvSpPr>
            <a:spLocks noGrp="1"/>
          </p:cNvSpPr>
          <p:nvPr>
            <p:ph type="sldNum" sz="quarter" idx="12"/>
          </p:nvPr>
        </p:nvSpPr>
        <p:spPr/>
        <p:txBody>
          <a:bodyPr/>
          <a:lstStyle/>
          <a:p>
            <a:fld id="{F166D283-C0F2-4413-971E-116C85B22A32}" type="slidenum">
              <a:rPr lang="en-SG" smtClean="0"/>
              <a:t>‹#›</a:t>
            </a:fld>
            <a:endParaRPr lang="en-SG"/>
          </a:p>
        </p:txBody>
      </p:sp>
    </p:spTree>
    <p:extLst>
      <p:ext uri="{BB962C8B-B14F-4D97-AF65-F5344CB8AC3E}">
        <p14:creationId xmlns:p14="http://schemas.microsoft.com/office/powerpoint/2010/main" val="972732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9262-62F7-BDCA-2D37-09ED8A7D0FD2}"/>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CC74386-9E0F-A294-039E-ADCB5E5DF8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92EC9F-27A2-73BF-2196-CB2049391A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55EE3FE7-AC1C-94E2-F532-D3FFB6CA4A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C86E77-BD35-8767-1EC5-6E1BE693AC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712D7575-8026-5389-CE55-8E79CBA3EE34}"/>
              </a:ext>
            </a:extLst>
          </p:cNvPr>
          <p:cNvSpPr>
            <a:spLocks noGrp="1"/>
          </p:cNvSpPr>
          <p:nvPr>
            <p:ph type="dt" sz="half" idx="10"/>
          </p:nvPr>
        </p:nvSpPr>
        <p:spPr/>
        <p:txBody>
          <a:bodyPr/>
          <a:lstStyle/>
          <a:p>
            <a:fld id="{CA472277-815B-4D75-BF0F-7F51FA310E06}" type="datetimeFigureOut">
              <a:rPr lang="en-SG" smtClean="0"/>
              <a:t>11/9/2023</a:t>
            </a:fld>
            <a:endParaRPr lang="en-SG"/>
          </a:p>
        </p:txBody>
      </p:sp>
      <p:sp>
        <p:nvSpPr>
          <p:cNvPr id="8" name="Footer Placeholder 7">
            <a:extLst>
              <a:ext uri="{FF2B5EF4-FFF2-40B4-BE49-F238E27FC236}">
                <a16:creationId xmlns:a16="http://schemas.microsoft.com/office/drawing/2014/main" id="{BCB9E1FA-E6FE-7791-F9FD-83F6DD1BF4E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3232D4F-1700-D38B-5A02-45BACFC24FAC}"/>
              </a:ext>
            </a:extLst>
          </p:cNvPr>
          <p:cNvSpPr>
            <a:spLocks noGrp="1"/>
          </p:cNvSpPr>
          <p:nvPr>
            <p:ph type="sldNum" sz="quarter" idx="12"/>
          </p:nvPr>
        </p:nvSpPr>
        <p:spPr/>
        <p:txBody>
          <a:bodyPr/>
          <a:lstStyle/>
          <a:p>
            <a:fld id="{F166D283-C0F2-4413-971E-116C85B22A32}" type="slidenum">
              <a:rPr lang="en-SG" smtClean="0"/>
              <a:t>‹#›</a:t>
            </a:fld>
            <a:endParaRPr lang="en-SG"/>
          </a:p>
        </p:txBody>
      </p:sp>
    </p:spTree>
    <p:extLst>
      <p:ext uri="{BB962C8B-B14F-4D97-AF65-F5344CB8AC3E}">
        <p14:creationId xmlns:p14="http://schemas.microsoft.com/office/powerpoint/2010/main" val="1967249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ACDC-E83E-6413-B134-527C5A5C01C7}"/>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345155E3-F901-5C48-2DA2-29F7C1AD11D6}"/>
              </a:ext>
            </a:extLst>
          </p:cNvPr>
          <p:cNvSpPr>
            <a:spLocks noGrp="1"/>
          </p:cNvSpPr>
          <p:nvPr>
            <p:ph type="dt" sz="half" idx="10"/>
          </p:nvPr>
        </p:nvSpPr>
        <p:spPr/>
        <p:txBody>
          <a:bodyPr/>
          <a:lstStyle/>
          <a:p>
            <a:fld id="{CA472277-815B-4D75-BF0F-7F51FA310E06}" type="datetimeFigureOut">
              <a:rPr lang="en-SG" smtClean="0"/>
              <a:t>11/9/2023</a:t>
            </a:fld>
            <a:endParaRPr lang="en-SG"/>
          </a:p>
        </p:txBody>
      </p:sp>
      <p:sp>
        <p:nvSpPr>
          <p:cNvPr id="4" name="Footer Placeholder 3">
            <a:extLst>
              <a:ext uri="{FF2B5EF4-FFF2-40B4-BE49-F238E27FC236}">
                <a16:creationId xmlns:a16="http://schemas.microsoft.com/office/drawing/2014/main" id="{DF71D4B7-526D-9538-205B-FFCA2EC0E98D}"/>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0341828B-60A9-8613-E527-31A10A74F1ED}"/>
              </a:ext>
            </a:extLst>
          </p:cNvPr>
          <p:cNvSpPr>
            <a:spLocks noGrp="1"/>
          </p:cNvSpPr>
          <p:nvPr>
            <p:ph type="sldNum" sz="quarter" idx="12"/>
          </p:nvPr>
        </p:nvSpPr>
        <p:spPr/>
        <p:txBody>
          <a:bodyPr/>
          <a:lstStyle/>
          <a:p>
            <a:fld id="{F166D283-C0F2-4413-971E-116C85B22A32}" type="slidenum">
              <a:rPr lang="en-SG" smtClean="0"/>
              <a:t>‹#›</a:t>
            </a:fld>
            <a:endParaRPr lang="en-SG"/>
          </a:p>
        </p:txBody>
      </p:sp>
    </p:spTree>
    <p:extLst>
      <p:ext uri="{BB962C8B-B14F-4D97-AF65-F5344CB8AC3E}">
        <p14:creationId xmlns:p14="http://schemas.microsoft.com/office/powerpoint/2010/main" val="2536469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BCFD87-48A3-F88E-0253-11181C6AC732}"/>
              </a:ext>
            </a:extLst>
          </p:cNvPr>
          <p:cNvSpPr>
            <a:spLocks noGrp="1"/>
          </p:cNvSpPr>
          <p:nvPr>
            <p:ph type="dt" sz="half" idx="10"/>
          </p:nvPr>
        </p:nvSpPr>
        <p:spPr/>
        <p:txBody>
          <a:bodyPr/>
          <a:lstStyle/>
          <a:p>
            <a:fld id="{CA472277-815B-4D75-BF0F-7F51FA310E06}" type="datetimeFigureOut">
              <a:rPr lang="en-SG" smtClean="0"/>
              <a:t>11/9/2023</a:t>
            </a:fld>
            <a:endParaRPr lang="en-SG"/>
          </a:p>
        </p:txBody>
      </p:sp>
      <p:sp>
        <p:nvSpPr>
          <p:cNvPr id="3" name="Footer Placeholder 2">
            <a:extLst>
              <a:ext uri="{FF2B5EF4-FFF2-40B4-BE49-F238E27FC236}">
                <a16:creationId xmlns:a16="http://schemas.microsoft.com/office/drawing/2014/main" id="{262ED95A-D1EF-1D59-CC8A-B9160EED310A}"/>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B30196E4-2CF8-25D6-7810-967B2E1E398D}"/>
              </a:ext>
            </a:extLst>
          </p:cNvPr>
          <p:cNvSpPr>
            <a:spLocks noGrp="1"/>
          </p:cNvSpPr>
          <p:nvPr>
            <p:ph type="sldNum" sz="quarter" idx="12"/>
          </p:nvPr>
        </p:nvSpPr>
        <p:spPr/>
        <p:txBody>
          <a:bodyPr/>
          <a:lstStyle/>
          <a:p>
            <a:fld id="{F166D283-C0F2-4413-971E-116C85B22A32}" type="slidenum">
              <a:rPr lang="en-SG" smtClean="0"/>
              <a:t>‹#›</a:t>
            </a:fld>
            <a:endParaRPr lang="en-SG"/>
          </a:p>
        </p:txBody>
      </p:sp>
    </p:spTree>
    <p:extLst>
      <p:ext uri="{BB962C8B-B14F-4D97-AF65-F5344CB8AC3E}">
        <p14:creationId xmlns:p14="http://schemas.microsoft.com/office/powerpoint/2010/main" val="1659647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677F1-6FFD-2C8B-34F0-BDCDCCFD90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2087707B-9F26-8808-34B8-FE73F29EBC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17C1BAB6-B1F8-3120-0D02-939AA9D40C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844AB-0E42-DC8C-56FE-2F2771AB90E2}"/>
              </a:ext>
            </a:extLst>
          </p:cNvPr>
          <p:cNvSpPr>
            <a:spLocks noGrp="1"/>
          </p:cNvSpPr>
          <p:nvPr>
            <p:ph type="dt" sz="half" idx="10"/>
          </p:nvPr>
        </p:nvSpPr>
        <p:spPr/>
        <p:txBody>
          <a:bodyPr/>
          <a:lstStyle/>
          <a:p>
            <a:fld id="{CA472277-815B-4D75-BF0F-7F51FA310E06}" type="datetimeFigureOut">
              <a:rPr lang="en-SG" smtClean="0"/>
              <a:t>11/9/2023</a:t>
            </a:fld>
            <a:endParaRPr lang="en-SG"/>
          </a:p>
        </p:txBody>
      </p:sp>
      <p:sp>
        <p:nvSpPr>
          <p:cNvPr id="6" name="Footer Placeholder 5">
            <a:extLst>
              <a:ext uri="{FF2B5EF4-FFF2-40B4-BE49-F238E27FC236}">
                <a16:creationId xmlns:a16="http://schemas.microsoft.com/office/drawing/2014/main" id="{31C7C282-4DF5-BFF8-B3E4-E5B370E5F1C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A0F7B27-B49B-CECC-8FF6-20AAA9CB632C}"/>
              </a:ext>
            </a:extLst>
          </p:cNvPr>
          <p:cNvSpPr>
            <a:spLocks noGrp="1"/>
          </p:cNvSpPr>
          <p:nvPr>
            <p:ph type="sldNum" sz="quarter" idx="12"/>
          </p:nvPr>
        </p:nvSpPr>
        <p:spPr/>
        <p:txBody>
          <a:bodyPr/>
          <a:lstStyle/>
          <a:p>
            <a:fld id="{F166D283-C0F2-4413-971E-116C85B22A32}" type="slidenum">
              <a:rPr lang="en-SG" smtClean="0"/>
              <a:t>‹#›</a:t>
            </a:fld>
            <a:endParaRPr lang="en-SG"/>
          </a:p>
        </p:txBody>
      </p:sp>
    </p:spTree>
    <p:extLst>
      <p:ext uri="{BB962C8B-B14F-4D97-AF65-F5344CB8AC3E}">
        <p14:creationId xmlns:p14="http://schemas.microsoft.com/office/powerpoint/2010/main" val="1715409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14BE6-2280-5761-19C0-A912AD55E7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DA7CF114-D8C1-BF7D-766C-4BE52824DF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CC77427F-A991-4159-1A92-F4658AA0E5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C6766D-BEEB-7446-97F5-C3A518330B98}"/>
              </a:ext>
            </a:extLst>
          </p:cNvPr>
          <p:cNvSpPr>
            <a:spLocks noGrp="1"/>
          </p:cNvSpPr>
          <p:nvPr>
            <p:ph type="dt" sz="half" idx="10"/>
          </p:nvPr>
        </p:nvSpPr>
        <p:spPr/>
        <p:txBody>
          <a:bodyPr/>
          <a:lstStyle/>
          <a:p>
            <a:fld id="{CA472277-815B-4D75-BF0F-7F51FA310E06}" type="datetimeFigureOut">
              <a:rPr lang="en-SG" smtClean="0"/>
              <a:t>11/9/2023</a:t>
            </a:fld>
            <a:endParaRPr lang="en-SG"/>
          </a:p>
        </p:txBody>
      </p:sp>
      <p:sp>
        <p:nvSpPr>
          <p:cNvPr id="6" name="Footer Placeholder 5">
            <a:extLst>
              <a:ext uri="{FF2B5EF4-FFF2-40B4-BE49-F238E27FC236}">
                <a16:creationId xmlns:a16="http://schemas.microsoft.com/office/drawing/2014/main" id="{65448A92-F91E-06D9-C881-517A1ABB06D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97BF8994-4D13-059A-84CA-0E74C6E5DA6E}"/>
              </a:ext>
            </a:extLst>
          </p:cNvPr>
          <p:cNvSpPr>
            <a:spLocks noGrp="1"/>
          </p:cNvSpPr>
          <p:nvPr>
            <p:ph type="sldNum" sz="quarter" idx="12"/>
          </p:nvPr>
        </p:nvSpPr>
        <p:spPr/>
        <p:txBody>
          <a:bodyPr/>
          <a:lstStyle/>
          <a:p>
            <a:fld id="{F166D283-C0F2-4413-971E-116C85B22A32}" type="slidenum">
              <a:rPr lang="en-SG" smtClean="0"/>
              <a:t>‹#›</a:t>
            </a:fld>
            <a:endParaRPr lang="en-SG"/>
          </a:p>
        </p:txBody>
      </p:sp>
    </p:spTree>
    <p:extLst>
      <p:ext uri="{BB962C8B-B14F-4D97-AF65-F5344CB8AC3E}">
        <p14:creationId xmlns:p14="http://schemas.microsoft.com/office/powerpoint/2010/main" val="2835157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theme" Target="../theme/theme4.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4BF855-9F94-1544-6E7A-6FDD14BCE1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6707367-4554-8D03-F2FC-74AD7E3838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F020C22-FB4F-3BCD-B54C-0142934DA5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472277-815B-4D75-BF0F-7F51FA310E06}" type="datetimeFigureOut">
              <a:rPr lang="en-SG" smtClean="0"/>
              <a:t>11/9/2023</a:t>
            </a:fld>
            <a:endParaRPr lang="en-SG"/>
          </a:p>
        </p:txBody>
      </p:sp>
      <p:sp>
        <p:nvSpPr>
          <p:cNvPr id="5" name="Footer Placeholder 4">
            <a:extLst>
              <a:ext uri="{FF2B5EF4-FFF2-40B4-BE49-F238E27FC236}">
                <a16:creationId xmlns:a16="http://schemas.microsoft.com/office/drawing/2014/main" id="{1C1543FC-12F6-702A-EA03-D1D16A4CA7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7D00B47B-F096-DA81-0E49-3E774B21F1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66D283-C0F2-4413-971E-116C85B22A32}" type="slidenum">
              <a:rPr lang="en-SG" smtClean="0"/>
              <a:t>‹#›</a:t>
            </a:fld>
            <a:endParaRPr lang="en-SG"/>
          </a:p>
        </p:txBody>
      </p:sp>
      <p:sp>
        <p:nvSpPr>
          <p:cNvPr id="8" name="TextBox 7">
            <a:extLst>
              <a:ext uri="{FF2B5EF4-FFF2-40B4-BE49-F238E27FC236}">
                <a16:creationId xmlns:a16="http://schemas.microsoft.com/office/drawing/2014/main" id="{45CC93A2-8164-A201-1978-D4C647D0C7F7}"/>
              </a:ext>
            </a:extLst>
          </p:cNvPr>
          <p:cNvSpPr txBox="1"/>
          <p:nvPr userDrawn="1">
            <p:extLst>
              <p:ext uri="{1162E1C5-73C7-4A58-AE30-91384D911F3F}">
                <p184:classification xmlns:p184="http://schemas.microsoft.com/office/powerpoint/2018/4/main" val="hdr"/>
              </p:ext>
            </p:extLst>
          </p:nvPr>
        </p:nvSpPr>
        <p:spPr>
          <a:xfrm>
            <a:off x="0" y="0"/>
            <a:ext cx="774700" cy="152400"/>
          </a:xfrm>
          <a:prstGeom prst="rect">
            <a:avLst/>
          </a:prstGeom>
        </p:spPr>
        <p:txBody>
          <a:bodyPr horzOverflow="overflow" lIns="0" tIns="0" rIns="0" bIns="0">
            <a:spAutoFit/>
          </a:bodyPr>
          <a:lstStyle/>
          <a:p>
            <a:pPr algn="l"/>
            <a:r>
              <a:rPr lang="en-SG" sz="1000">
                <a:solidFill>
                  <a:srgbClr val="000000"/>
                </a:solidFill>
                <a:latin typeface="Calibri" panose="020F0502020204030204" pitchFamily="34" charset="0"/>
                <a:cs typeface="Calibri" panose="020F0502020204030204" pitchFamily="34" charset="0"/>
              </a:rPr>
              <a:t>Official (Open)</a:t>
            </a:r>
          </a:p>
        </p:txBody>
      </p:sp>
    </p:spTree>
    <p:extLst>
      <p:ext uri="{BB962C8B-B14F-4D97-AF65-F5344CB8AC3E}">
        <p14:creationId xmlns:p14="http://schemas.microsoft.com/office/powerpoint/2010/main" val="2515678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8" cstate="print"/>
          <a:stretch>
            <a:fillRect/>
          </a:stretch>
        </p:blipFill>
        <p:spPr>
          <a:xfrm>
            <a:off x="1" y="1"/>
            <a:ext cx="12191999" cy="6855382"/>
          </a:xfrm>
          <a:prstGeom prst="rect">
            <a:avLst/>
          </a:prstGeom>
        </p:spPr>
      </p:pic>
      <p:sp>
        <p:nvSpPr>
          <p:cNvPr id="2" name="Holder 2"/>
          <p:cNvSpPr>
            <a:spLocks noGrp="1"/>
          </p:cNvSpPr>
          <p:nvPr>
            <p:ph type="title"/>
          </p:nvPr>
        </p:nvSpPr>
        <p:spPr>
          <a:xfrm>
            <a:off x="4554952" y="2776668"/>
            <a:ext cx="3082095" cy="1269578"/>
          </a:xfrm>
          <a:prstGeom prst="rect">
            <a:avLst/>
          </a:prstGeom>
        </p:spPr>
        <p:txBody>
          <a:bodyPr wrap="square" lIns="0" tIns="0" rIns="0" bIns="0">
            <a:spAutoFit/>
          </a:bodyPr>
          <a:lstStyle>
            <a:lvl1pPr>
              <a:defRPr sz="8250" b="1" i="0">
                <a:solidFill>
                  <a:schemeClr val="bg1"/>
                </a:solidFill>
                <a:latin typeface="Segoe UI"/>
                <a:cs typeface="Segoe UI"/>
              </a:defRPr>
            </a:lvl1pPr>
          </a:lstStyle>
          <a:p>
            <a:endParaRPr/>
          </a:p>
        </p:txBody>
      </p:sp>
      <p:sp>
        <p:nvSpPr>
          <p:cNvPr id="3" name="Holder 3"/>
          <p:cNvSpPr>
            <a:spLocks noGrp="1"/>
          </p:cNvSpPr>
          <p:nvPr>
            <p:ph type="body" idx="1"/>
          </p:nvPr>
        </p:nvSpPr>
        <p:spPr>
          <a:xfrm>
            <a:off x="340660" y="1300602"/>
            <a:ext cx="11510678" cy="607859"/>
          </a:xfrm>
          <a:prstGeom prst="rect">
            <a:avLst/>
          </a:prstGeom>
        </p:spPr>
        <p:txBody>
          <a:bodyPr wrap="square" lIns="0" tIns="0" rIns="0" bIns="0">
            <a:spAutoFit/>
          </a:bodyPr>
          <a:lstStyle>
            <a:lvl1pPr>
              <a:defRPr sz="3950" b="0" i="0">
                <a:solidFill>
                  <a:schemeClr val="bg1"/>
                </a:solidFill>
                <a:latin typeface="Segoe UI Semilight"/>
                <a:cs typeface="Segoe UI Semilight"/>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9/11/2023</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
        <p:nvSpPr>
          <p:cNvPr id="8" name="TextBox 7">
            <a:extLst>
              <a:ext uri="{FF2B5EF4-FFF2-40B4-BE49-F238E27FC236}">
                <a16:creationId xmlns:a16="http://schemas.microsoft.com/office/drawing/2014/main" id="{73688411-A4BB-7E52-269C-B84D6D49EE08}"/>
              </a:ext>
            </a:extLst>
          </p:cNvPr>
          <p:cNvSpPr txBox="1"/>
          <p:nvPr userDrawn="1">
            <p:extLst>
              <p:ext uri="{1162E1C5-73C7-4A58-AE30-91384D911F3F}">
                <p184:classification xmlns:p184="http://schemas.microsoft.com/office/powerpoint/2018/4/main" val="hdr"/>
              </p:ext>
            </p:extLst>
          </p:nvPr>
        </p:nvSpPr>
        <p:spPr>
          <a:xfrm>
            <a:off x="0" y="0"/>
            <a:ext cx="774700" cy="152400"/>
          </a:xfrm>
          <a:prstGeom prst="rect">
            <a:avLst/>
          </a:prstGeom>
        </p:spPr>
        <p:txBody>
          <a:bodyPr horzOverflow="overflow" lIns="0" tIns="0" rIns="0" bIns="0">
            <a:spAutoFit/>
          </a:bodyPr>
          <a:lstStyle/>
          <a:p>
            <a:pPr algn="l"/>
            <a:r>
              <a:rPr lang="en-SG" sz="1000">
                <a:solidFill>
                  <a:srgbClr val="000000"/>
                </a:solidFill>
                <a:latin typeface="Calibri" panose="020F0502020204030204" pitchFamily="34" charset="0"/>
                <a:cs typeface="Calibri" panose="020F0502020204030204" pitchFamily="34" charset="0"/>
              </a:rPr>
              <a:t>Official (Open)</a:t>
            </a:r>
          </a:p>
        </p:txBody>
      </p:sp>
    </p:spTree>
    <p:extLst>
      <p:ext uri="{BB962C8B-B14F-4D97-AF65-F5344CB8AC3E}">
        <p14:creationId xmlns:p14="http://schemas.microsoft.com/office/powerpoint/2010/main" val="254787300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txStyles>
    <p:titleStyle>
      <a:lvl1pPr>
        <a:defRPr>
          <a:latin typeface="+mj-lt"/>
          <a:ea typeface="+mj-ea"/>
          <a:cs typeface="+mj-cs"/>
        </a:defRPr>
      </a:lvl1pPr>
    </p:titleStyle>
    <p:bodyStyle>
      <a:lvl1pPr marL="0">
        <a:defRPr>
          <a:latin typeface="+mn-lt"/>
          <a:ea typeface="+mn-ea"/>
          <a:cs typeface="+mn-cs"/>
        </a:defRPr>
      </a:lvl1pPr>
      <a:lvl2pPr marL="277109">
        <a:defRPr>
          <a:latin typeface="+mn-lt"/>
          <a:ea typeface="+mn-ea"/>
          <a:cs typeface="+mn-cs"/>
        </a:defRPr>
      </a:lvl2pPr>
      <a:lvl3pPr marL="554218">
        <a:defRPr>
          <a:latin typeface="+mn-lt"/>
          <a:ea typeface="+mn-ea"/>
          <a:cs typeface="+mn-cs"/>
        </a:defRPr>
      </a:lvl3pPr>
      <a:lvl4pPr marL="831327">
        <a:defRPr>
          <a:latin typeface="+mn-lt"/>
          <a:ea typeface="+mn-ea"/>
          <a:cs typeface="+mn-cs"/>
        </a:defRPr>
      </a:lvl4pPr>
      <a:lvl5pPr marL="1108436">
        <a:defRPr>
          <a:latin typeface="+mn-lt"/>
          <a:ea typeface="+mn-ea"/>
          <a:cs typeface="+mn-cs"/>
        </a:defRPr>
      </a:lvl5pPr>
      <a:lvl6pPr marL="1385545">
        <a:defRPr>
          <a:latin typeface="+mn-lt"/>
          <a:ea typeface="+mn-ea"/>
          <a:cs typeface="+mn-cs"/>
        </a:defRPr>
      </a:lvl6pPr>
      <a:lvl7pPr marL="1662654">
        <a:defRPr>
          <a:latin typeface="+mn-lt"/>
          <a:ea typeface="+mn-ea"/>
          <a:cs typeface="+mn-cs"/>
        </a:defRPr>
      </a:lvl7pPr>
      <a:lvl8pPr marL="1939762">
        <a:defRPr>
          <a:latin typeface="+mn-lt"/>
          <a:ea typeface="+mn-ea"/>
          <a:cs typeface="+mn-cs"/>
        </a:defRPr>
      </a:lvl8pPr>
      <a:lvl9pPr marL="2216871">
        <a:defRPr>
          <a:latin typeface="+mn-lt"/>
          <a:ea typeface="+mn-ea"/>
          <a:cs typeface="+mn-cs"/>
        </a:defRPr>
      </a:lvl9pPr>
    </p:bodyStyle>
    <p:otherStyle>
      <a:lvl1pPr marL="0">
        <a:defRPr>
          <a:latin typeface="+mn-lt"/>
          <a:ea typeface="+mn-ea"/>
          <a:cs typeface="+mn-cs"/>
        </a:defRPr>
      </a:lvl1pPr>
      <a:lvl2pPr marL="277109">
        <a:defRPr>
          <a:latin typeface="+mn-lt"/>
          <a:ea typeface="+mn-ea"/>
          <a:cs typeface="+mn-cs"/>
        </a:defRPr>
      </a:lvl2pPr>
      <a:lvl3pPr marL="554218">
        <a:defRPr>
          <a:latin typeface="+mn-lt"/>
          <a:ea typeface="+mn-ea"/>
          <a:cs typeface="+mn-cs"/>
        </a:defRPr>
      </a:lvl3pPr>
      <a:lvl4pPr marL="831327">
        <a:defRPr>
          <a:latin typeface="+mn-lt"/>
          <a:ea typeface="+mn-ea"/>
          <a:cs typeface="+mn-cs"/>
        </a:defRPr>
      </a:lvl4pPr>
      <a:lvl5pPr marL="1108436">
        <a:defRPr>
          <a:latin typeface="+mn-lt"/>
          <a:ea typeface="+mn-ea"/>
          <a:cs typeface="+mn-cs"/>
        </a:defRPr>
      </a:lvl5pPr>
      <a:lvl6pPr marL="1385545">
        <a:defRPr>
          <a:latin typeface="+mn-lt"/>
          <a:ea typeface="+mn-ea"/>
          <a:cs typeface="+mn-cs"/>
        </a:defRPr>
      </a:lvl6pPr>
      <a:lvl7pPr marL="1662654">
        <a:defRPr>
          <a:latin typeface="+mn-lt"/>
          <a:ea typeface="+mn-ea"/>
          <a:cs typeface="+mn-cs"/>
        </a:defRPr>
      </a:lvl7pPr>
      <a:lvl8pPr marL="1939762">
        <a:defRPr>
          <a:latin typeface="+mn-lt"/>
          <a:ea typeface="+mn-ea"/>
          <a:cs typeface="+mn-cs"/>
        </a:defRPr>
      </a:lvl8pPr>
      <a:lvl9pPr marL="2216871">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701AA7-C606-44F1-A42D-0A20740ABE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DE3BC6-0C2D-4B4C-88DF-46A14C03F6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0CE092-9CCB-4638-BFC7-F3A38FF40A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EB572E-58DC-4C31-965E-043FE3196F13}" type="datetimeFigureOut">
              <a:rPr lang="en-US" smtClean="0"/>
              <a:t>9/11/2023</a:t>
            </a:fld>
            <a:endParaRPr lang="en-US"/>
          </a:p>
        </p:txBody>
      </p:sp>
      <p:sp>
        <p:nvSpPr>
          <p:cNvPr id="5" name="Footer Placeholder 4">
            <a:extLst>
              <a:ext uri="{FF2B5EF4-FFF2-40B4-BE49-F238E27FC236}">
                <a16:creationId xmlns:a16="http://schemas.microsoft.com/office/drawing/2014/main" id="{B528AAA4-7F5E-46A5-A31A-1315C4F059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D00349-525D-4A32-9BF5-92F65696FE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AAD22C-87C0-47C5-88F1-9ED0DBBD749C}" type="slidenum">
              <a:rPr lang="en-US" smtClean="0"/>
              <a:t>‹#›</a:t>
            </a:fld>
            <a:endParaRPr lang="en-US"/>
          </a:p>
        </p:txBody>
      </p:sp>
      <p:sp>
        <p:nvSpPr>
          <p:cNvPr id="8" name="TextBox 7">
            <a:extLst>
              <a:ext uri="{FF2B5EF4-FFF2-40B4-BE49-F238E27FC236}">
                <a16:creationId xmlns:a16="http://schemas.microsoft.com/office/drawing/2014/main" id="{40FAC3DD-3438-3366-299C-6DF835682B11}"/>
              </a:ext>
            </a:extLst>
          </p:cNvPr>
          <p:cNvSpPr txBox="1"/>
          <p:nvPr userDrawn="1">
            <p:extLst>
              <p:ext uri="{1162E1C5-73C7-4A58-AE30-91384D911F3F}">
                <p184:classification xmlns:p184="http://schemas.microsoft.com/office/powerpoint/2018/4/main" val="hdr"/>
              </p:ext>
            </p:extLst>
          </p:nvPr>
        </p:nvSpPr>
        <p:spPr>
          <a:xfrm>
            <a:off x="0" y="0"/>
            <a:ext cx="774700" cy="152400"/>
          </a:xfrm>
          <a:prstGeom prst="rect">
            <a:avLst/>
          </a:prstGeom>
        </p:spPr>
        <p:txBody>
          <a:bodyPr horzOverflow="overflow" lIns="0" tIns="0" rIns="0" bIns="0">
            <a:spAutoFit/>
          </a:bodyPr>
          <a:lstStyle/>
          <a:p>
            <a:pPr algn="l"/>
            <a:r>
              <a:rPr lang="en-SG" sz="1000">
                <a:solidFill>
                  <a:srgbClr val="000000"/>
                </a:solidFill>
                <a:latin typeface="Calibri" panose="020F0502020204030204" pitchFamily="34" charset="0"/>
                <a:cs typeface="Calibri" panose="020F0502020204030204" pitchFamily="34" charset="0"/>
              </a:rPr>
              <a:t>Official (Open)</a:t>
            </a:r>
          </a:p>
        </p:txBody>
      </p:sp>
    </p:spTree>
    <p:extLst>
      <p:ext uri="{BB962C8B-B14F-4D97-AF65-F5344CB8AC3E}">
        <p14:creationId xmlns:p14="http://schemas.microsoft.com/office/powerpoint/2010/main" val="1447822235"/>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841667" y="2155293"/>
            <a:ext cx="9079600" cy="41496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sp>
        <p:nvSpPr>
          <p:cNvPr id="7" name="Google Shape;7;p1"/>
          <p:cNvSpPr txBox="1">
            <a:spLocks noGrp="1"/>
          </p:cNvSpPr>
          <p:nvPr>
            <p:ph type="title"/>
          </p:nvPr>
        </p:nvSpPr>
        <p:spPr>
          <a:xfrm>
            <a:off x="1841667" y="1249489"/>
            <a:ext cx="9079600" cy="580800"/>
          </a:xfrm>
          <a:prstGeom prst="rect">
            <a:avLst/>
          </a:prstGeom>
          <a:noFill/>
          <a:ln>
            <a:noFill/>
          </a:ln>
        </p:spPr>
        <p:txBody>
          <a:bodyPr spcFirstLastPara="1" wrap="square" lIns="91425" tIns="91425" rIns="91425" bIns="91425" anchor="ctr" anchorCtr="0"/>
          <a:lstStyle>
            <a:lvl1pPr lvl="0">
              <a:spcBef>
                <a:spcPts val="0"/>
              </a:spcBef>
              <a:spcAft>
                <a:spcPts val="0"/>
              </a:spcAft>
              <a:buSzPts val="2000"/>
              <a:buFont typeface="Lora"/>
              <a:buNone/>
              <a:defRPr sz="2000" b="1">
                <a:latin typeface="Lora"/>
                <a:ea typeface="Lora"/>
                <a:cs typeface="Lora"/>
                <a:sym typeface="Lora"/>
              </a:defRPr>
            </a:lvl1pPr>
            <a:lvl2pPr lvl="1">
              <a:spcBef>
                <a:spcPts val="0"/>
              </a:spcBef>
              <a:spcAft>
                <a:spcPts val="0"/>
              </a:spcAft>
              <a:buSzPts val="2000"/>
              <a:buFont typeface="Lora"/>
              <a:buNone/>
              <a:defRPr sz="2000" b="1">
                <a:latin typeface="Lora"/>
                <a:ea typeface="Lora"/>
                <a:cs typeface="Lora"/>
                <a:sym typeface="Lora"/>
              </a:defRPr>
            </a:lvl2pPr>
            <a:lvl3pPr lvl="2">
              <a:spcBef>
                <a:spcPts val="0"/>
              </a:spcBef>
              <a:spcAft>
                <a:spcPts val="0"/>
              </a:spcAft>
              <a:buSzPts val="2000"/>
              <a:buFont typeface="Lora"/>
              <a:buNone/>
              <a:defRPr sz="2000" b="1">
                <a:latin typeface="Lora"/>
                <a:ea typeface="Lora"/>
                <a:cs typeface="Lora"/>
                <a:sym typeface="Lora"/>
              </a:defRPr>
            </a:lvl3pPr>
            <a:lvl4pPr lvl="3">
              <a:spcBef>
                <a:spcPts val="0"/>
              </a:spcBef>
              <a:spcAft>
                <a:spcPts val="0"/>
              </a:spcAft>
              <a:buSzPts val="2000"/>
              <a:buFont typeface="Lora"/>
              <a:buNone/>
              <a:defRPr sz="2000" b="1">
                <a:latin typeface="Lora"/>
                <a:ea typeface="Lora"/>
                <a:cs typeface="Lora"/>
                <a:sym typeface="Lora"/>
              </a:defRPr>
            </a:lvl4pPr>
            <a:lvl5pPr lvl="4">
              <a:spcBef>
                <a:spcPts val="0"/>
              </a:spcBef>
              <a:spcAft>
                <a:spcPts val="0"/>
              </a:spcAft>
              <a:buSzPts val="2000"/>
              <a:buFont typeface="Lora"/>
              <a:buNone/>
              <a:defRPr sz="2000" b="1">
                <a:latin typeface="Lora"/>
                <a:ea typeface="Lora"/>
                <a:cs typeface="Lora"/>
                <a:sym typeface="Lora"/>
              </a:defRPr>
            </a:lvl5pPr>
            <a:lvl6pPr lvl="5">
              <a:spcBef>
                <a:spcPts val="0"/>
              </a:spcBef>
              <a:spcAft>
                <a:spcPts val="0"/>
              </a:spcAft>
              <a:buSzPts val="2000"/>
              <a:buFont typeface="Lora"/>
              <a:buNone/>
              <a:defRPr sz="2000" b="1">
                <a:latin typeface="Lora"/>
                <a:ea typeface="Lora"/>
                <a:cs typeface="Lora"/>
                <a:sym typeface="Lora"/>
              </a:defRPr>
            </a:lvl6pPr>
            <a:lvl7pPr lvl="6">
              <a:spcBef>
                <a:spcPts val="0"/>
              </a:spcBef>
              <a:spcAft>
                <a:spcPts val="0"/>
              </a:spcAft>
              <a:buSzPts val="2000"/>
              <a:buFont typeface="Lora"/>
              <a:buNone/>
              <a:defRPr sz="2000" b="1">
                <a:latin typeface="Lora"/>
                <a:ea typeface="Lora"/>
                <a:cs typeface="Lora"/>
                <a:sym typeface="Lora"/>
              </a:defRPr>
            </a:lvl7pPr>
            <a:lvl8pPr lvl="7">
              <a:spcBef>
                <a:spcPts val="0"/>
              </a:spcBef>
              <a:spcAft>
                <a:spcPts val="0"/>
              </a:spcAft>
              <a:buSzPts val="2000"/>
              <a:buFont typeface="Lora"/>
              <a:buNone/>
              <a:defRPr sz="2000" b="1">
                <a:latin typeface="Lora"/>
                <a:ea typeface="Lora"/>
                <a:cs typeface="Lora"/>
                <a:sym typeface="Lora"/>
              </a:defRPr>
            </a:lvl8pPr>
            <a:lvl9pPr lvl="8">
              <a:spcBef>
                <a:spcPts val="0"/>
              </a:spcBef>
              <a:spcAft>
                <a:spcPts val="0"/>
              </a:spcAft>
              <a:buSzPts val="2000"/>
              <a:buFont typeface="Lora"/>
              <a:buNone/>
              <a:defRPr sz="2000" b="1">
                <a:latin typeface="Lora"/>
                <a:ea typeface="Lora"/>
                <a:cs typeface="Lora"/>
                <a:sym typeface="Lora"/>
              </a:defRPr>
            </a:lvl9pPr>
          </a:lstStyle>
          <a:p>
            <a:endParaRPr/>
          </a:p>
        </p:txBody>
      </p:sp>
      <p:sp>
        <p:nvSpPr>
          <p:cNvPr id="3" name="TextBox 2">
            <a:extLst>
              <a:ext uri="{FF2B5EF4-FFF2-40B4-BE49-F238E27FC236}">
                <a16:creationId xmlns:a16="http://schemas.microsoft.com/office/drawing/2014/main" id="{770FF8BC-24BA-A835-3B89-E87DF23A2317}"/>
              </a:ext>
            </a:extLst>
          </p:cNvPr>
          <p:cNvSpPr txBox="1"/>
          <p:nvPr userDrawn="1">
            <p:extLst>
              <p:ext uri="{1162E1C5-73C7-4A58-AE30-91384D911F3F}">
                <p184:classification xmlns:p184="http://schemas.microsoft.com/office/powerpoint/2018/4/main" val="hdr"/>
              </p:ext>
            </p:extLst>
          </p:nvPr>
        </p:nvSpPr>
        <p:spPr>
          <a:xfrm>
            <a:off x="0" y="0"/>
            <a:ext cx="774700" cy="152400"/>
          </a:xfrm>
          <a:prstGeom prst="rect">
            <a:avLst/>
          </a:prstGeom>
        </p:spPr>
        <p:txBody>
          <a:bodyPr horzOverflow="overflow" lIns="0" tIns="0" rIns="0" bIns="0">
            <a:spAutoFit/>
          </a:bodyPr>
          <a:lstStyle/>
          <a:p>
            <a:pPr algn="l"/>
            <a:r>
              <a:rPr lang="en-SG" sz="1000">
                <a:solidFill>
                  <a:srgbClr val="000000"/>
                </a:solidFill>
                <a:latin typeface="Calibri" panose="020F0502020204030204" pitchFamily="34" charset="0"/>
                <a:cs typeface="Calibri" panose="020F0502020204030204" pitchFamily="34" charset="0"/>
              </a:rPr>
              <a:t>Official (Open)</a:t>
            </a:r>
          </a:p>
        </p:txBody>
      </p:sp>
    </p:spTree>
    <p:extLst>
      <p:ext uri="{BB962C8B-B14F-4D97-AF65-F5344CB8AC3E}">
        <p14:creationId xmlns:p14="http://schemas.microsoft.com/office/powerpoint/2010/main" val="3430335436"/>
      </p:ext>
    </p:extLst>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inyurl.com/de6axcjw" TargetMode="External"/><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rpasamples.com/unicornname"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tinyurl.com/ManpowerFormTes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9.xml.rels><?xml version="1.0" encoding="UTF-8" standalone="yes"?>
<Relationships xmlns="http://schemas.openxmlformats.org/package/2006/relationships"><Relationship Id="rId3" Type="http://schemas.openxmlformats.org/officeDocument/2006/relationships/hyperlink" Target="https://form.gov.sg/64b0b288b0717e00128f3768" TargetMode="Externa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EE99-8B02-F302-ACC9-6A66375581C6}"/>
              </a:ext>
            </a:extLst>
          </p:cNvPr>
          <p:cNvSpPr>
            <a:spLocks noGrp="1"/>
          </p:cNvSpPr>
          <p:nvPr>
            <p:ph type="title"/>
          </p:nvPr>
        </p:nvSpPr>
        <p:spPr>
          <a:xfrm>
            <a:off x="584200" y="2537094"/>
            <a:ext cx="6883400" cy="996683"/>
          </a:xfrm>
        </p:spPr>
        <p:txBody>
          <a:bodyPr/>
          <a:lstStyle/>
          <a:p>
            <a:r>
              <a:rPr lang="en-SG" b="1" dirty="0"/>
              <a:t>PowerApps –</a:t>
            </a:r>
            <a:r>
              <a:rPr lang="en-GB" b="1" dirty="0"/>
              <a:t> Robotic Process Automation</a:t>
            </a:r>
            <a:endParaRPr lang="en-SG" b="1" dirty="0"/>
          </a:p>
        </p:txBody>
      </p:sp>
      <p:pic>
        <p:nvPicPr>
          <p:cNvPr id="3" name="Picture 2">
            <a:extLst>
              <a:ext uri="{FF2B5EF4-FFF2-40B4-BE49-F238E27FC236}">
                <a16:creationId xmlns:a16="http://schemas.microsoft.com/office/drawing/2014/main" id="{C4D72D46-21F6-A816-D303-7A3FC5F81B55}"/>
              </a:ext>
            </a:extLst>
          </p:cNvPr>
          <p:cNvPicPr>
            <a:picLocks noChangeAspect="1"/>
          </p:cNvPicPr>
          <p:nvPr/>
        </p:nvPicPr>
        <p:blipFill>
          <a:blip r:embed="rId2"/>
          <a:stretch>
            <a:fillRect/>
          </a:stretch>
        </p:blipFill>
        <p:spPr>
          <a:xfrm>
            <a:off x="8561477" y="2925668"/>
            <a:ext cx="2692116" cy="2714866"/>
          </a:xfrm>
          <a:prstGeom prst="rect">
            <a:avLst/>
          </a:prstGeom>
        </p:spPr>
      </p:pic>
      <p:sp>
        <p:nvSpPr>
          <p:cNvPr id="4" name="TextBox 3">
            <a:extLst>
              <a:ext uri="{FF2B5EF4-FFF2-40B4-BE49-F238E27FC236}">
                <a16:creationId xmlns:a16="http://schemas.microsoft.com/office/drawing/2014/main" id="{7515DE31-3E57-FC49-D8D3-E6FD7AF863BC}"/>
              </a:ext>
            </a:extLst>
          </p:cNvPr>
          <p:cNvSpPr txBox="1"/>
          <p:nvPr/>
        </p:nvSpPr>
        <p:spPr>
          <a:xfrm>
            <a:off x="8380824" y="2270883"/>
            <a:ext cx="3053421" cy="369332"/>
          </a:xfrm>
          <a:prstGeom prst="rect">
            <a:avLst/>
          </a:prstGeom>
          <a:solidFill>
            <a:schemeClr val="tx1"/>
          </a:solidFill>
        </p:spPr>
        <p:txBody>
          <a:bodyPr wrap="square">
            <a:spAutoFit/>
          </a:bodyPr>
          <a:lstStyle/>
          <a:p>
            <a:r>
              <a:rPr lang="en-SG" dirty="0">
                <a:solidFill>
                  <a:schemeClr val="bg1"/>
                </a:solidFill>
                <a:hlinkClick r:id="rId3">
                  <a:extLst>
                    <a:ext uri="{A12FA001-AC4F-418D-AE19-62706E023703}">
                      <ahyp:hlinkClr xmlns:ahyp="http://schemas.microsoft.com/office/drawing/2018/hyperlinkcolor" val="tx"/>
                    </a:ext>
                  </a:extLst>
                </a:hlinkClick>
              </a:rPr>
              <a:t>https://tinyurl.com/de6axcjw</a:t>
            </a:r>
            <a:endParaRPr lang="en-SG" dirty="0">
              <a:solidFill>
                <a:schemeClr val="bg1"/>
              </a:solidFill>
            </a:endParaRPr>
          </a:p>
        </p:txBody>
      </p:sp>
    </p:spTree>
    <p:extLst>
      <p:ext uri="{BB962C8B-B14F-4D97-AF65-F5344CB8AC3E}">
        <p14:creationId xmlns:p14="http://schemas.microsoft.com/office/powerpoint/2010/main" val="2636578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644D02-4661-4C97-98BB-A167EA2E7BC9}"/>
              </a:ext>
            </a:extLst>
          </p:cNvPr>
          <p:cNvPicPr>
            <a:picLocks noChangeAspect="1"/>
          </p:cNvPicPr>
          <p:nvPr/>
        </p:nvPicPr>
        <p:blipFill>
          <a:blip r:embed="rId3"/>
          <a:stretch>
            <a:fillRect/>
          </a:stretch>
        </p:blipFill>
        <p:spPr>
          <a:xfrm>
            <a:off x="506268" y="1666922"/>
            <a:ext cx="4652962" cy="4481733"/>
          </a:xfrm>
          <a:prstGeom prst="rect">
            <a:avLst/>
          </a:prstGeom>
        </p:spPr>
      </p:pic>
      <p:sp>
        <p:nvSpPr>
          <p:cNvPr id="8" name="Rectangle 7">
            <a:extLst>
              <a:ext uri="{FF2B5EF4-FFF2-40B4-BE49-F238E27FC236}">
                <a16:creationId xmlns:a16="http://schemas.microsoft.com/office/drawing/2014/main" id="{CD0680DF-6D7D-4A92-953A-DFA0CCD11B48}"/>
              </a:ext>
            </a:extLst>
          </p:cNvPr>
          <p:cNvSpPr/>
          <p:nvPr/>
        </p:nvSpPr>
        <p:spPr>
          <a:xfrm>
            <a:off x="1140541" y="169097"/>
            <a:ext cx="3518052" cy="13996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Open </a:t>
            </a:r>
            <a:r>
              <a:rPr lang="en-US" b="1" dirty="0"/>
              <a:t>Power Automate desktop </a:t>
            </a:r>
            <a:r>
              <a:rPr lang="en-US" dirty="0"/>
              <a:t>and log in using your outlook account created. You can also sign in with your </a:t>
            </a:r>
            <a:r>
              <a:rPr lang="en-US" dirty="0" err="1"/>
              <a:t>Github</a:t>
            </a:r>
            <a:r>
              <a:rPr lang="en-US" dirty="0"/>
              <a:t> account </a:t>
            </a:r>
            <a:endParaRPr lang="en-US" dirty="0">
              <a:sym typeface="Wingdings" panose="05000000000000000000" pitchFamily="2" charset="2"/>
            </a:endParaRPr>
          </a:p>
        </p:txBody>
      </p:sp>
      <p:cxnSp>
        <p:nvCxnSpPr>
          <p:cNvPr id="9" name="Straight Arrow Connector 8">
            <a:extLst>
              <a:ext uri="{FF2B5EF4-FFF2-40B4-BE49-F238E27FC236}">
                <a16:creationId xmlns:a16="http://schemas.microsoft.com/office/drawing/2014/main" id="{0307FD88-6E6F-42F5-8023-52441CBF7CEA}"/>
              </a:ext>
            </a:extLst>
          </p:cNvPr>
          <p:cNvCxnSpPr>
            <a:cxnSpLocks/>
          </p:cNvCxnSpPr>
          <p:nvPr/>
        </p:nvCxnSpPr>
        <p:spPr>
          <a:xfrm flipH="1" flipV="1">
            <a:off x="2109843" y="3426903"/>
            <a:ext cx="789724" cy="18031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AA857DA-D5D8-490F-99BD-65F8B0E63A88}"/>
              </a:ext>
            </a:extLst>
          </p:cNvPr>
          <p:cNvCxnSpPr>
            <a:cxnSpLocks/>
          </p:cNvCxnSpPr>
          <p:nvPr/>
        </p:nvCxnSpPr>
        <p:spPr>
          <a:xfrm flipH="1" flipV="1">
            <a:off x="4110227" y="4402126"/>
            <a:ext cx="666039" cy="48865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34487E6-34A3-0832-06C3-265ED6FA1B9A}"/>
              </a:ext>
            </a:extLst>
          </p:cNvPr>
          <p:cNvPicPr>
            <a:picLocks noChangeAspect="1"/>
          </p:cNvPicPr>
          <p:nvPr/>
        </p:nvPicPr>
        <p:blipFill>
          <a:blip r:embed="rId4"/>
          <a:stretch>
            <a:fillRect/>
          </a:stretch>
        </p:blipFill>
        <p:spPr>
          <a:xfrm>
            <a:off x="5905667" y="2080469"/>
            <a:ext cx="6029339" cy="3942826"/>
          </a:xfrm>
          <a:prstGeom prst="rect">
            <a:avLst/>
          </a:prstGeom>
        </p:spPr>
      </p:pic>
      <p:sp>
        <p:nvSpPr>
          <p:cNvPr id="5" name="Rectangle 4">
            <a:extLst>
              <a:ext uri="{FF2B5EF4-FFF2-40B4-BE49-F238E27FC236}">
                <a16:creationId xmlns:a16="http://schemas.microsoft.com/office/drawing/2014/main" id="{54468D35-6410-F63E-0B70-4FA2E6A9DD70}"/>
              </a:ext>
            </a:extLst>
          </p:cNvPr>
          <p:cNvSpPr/>
          <p:nvPr/>
        </p:nvSpPr>
        <p:spPr>
          <a:xfrm>
            <a:off x="7161310" y="169097"/>
            <a:ext cx="3518052" cy="13996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If not, sign up at signup.live.com</a:t>
            </a:r>
            <a:endParaRPr lang="en-US" dirty="0">
              <a:sym typeface="Wingdings" panose="05000000000000000000" pitchFamily="2" charset="2"/>
            </a:endParaRPr>
          </a:p>
        </p:txBody>
      </p:sp>
    </p:spTree>
    <p:extLst>
      <p:ext uri="{BB962C8B-B14F-4D97-AF65-F5344CB8AC3E}">
        <p14:creationId xmlns:p14="http://schemas.microsoft.com/office/powerpoint/2010/main" val="846887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E0A801-0011-41F1-8AD4-1D3E644FBD99}"/>
              </a:ext>
            </a:extLst>
          </p:cNvPr>
          <p:cNvPicPr>
            <a:picLocks noChangeAspect="1"/>
          </p:cNvPicPr>
          <p:nvPr/>
        </p:nvPicPr>
        <p:blipFill rotWithShape="1">
          <a:blip r:embed="rId2"/>
          <a:srcRect b="37634"/>
          <a:stretch/>
        </p:blipFill>
        <p:spPr>
          <a:xfrm>
            <a:off x="195263" y="209551"/>
            <a:ext cx="10282238" cy="2324100"/>
          </a:xfrm>
          <a:prstGeom prst="rect">
            <a:avLst/>
          </a:prstGeom>
          <a:ln>
            <a:solidFill>
              <a:schemeClr val="tx1"/>
            </a:solidFill>
          </a:ln>
        </p:spPr>
      </p:pic>
      <p:cxnSp>
        <p:nvCxnSpPr>
          <p:cNvPr id="5" name="Straight Arrow Connector 4">
            <a:extLst>
              <a:ext uri="{FF2B5EF4-FFF2-40B4-BE49-F238E27FC236}">
                <a16:creationId xmlns:a16="http://schemas.microsoft.com/office/drawing/2014/main" id="{602669D8-B63A-4088-B6F2-0A6CD72328C7}"/>
              </a:ext>
            </a:extLst>
          </p:cNvPr>
          <p:cNvCxnSpPr>
            <a:cxnSpLocks/>
          </p:cNvCxnSpPr>
          <p:nvPr/>
        </p:nvCxnSpPr>
        <p:spPr>
          <a:xfrm flipH="1" flipV="1">
            <a:off x="1143711" y="425744"/>
            <a:ext cx="666039" cy="48865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10D6EB4-6B7A-4441-801A-13CA39BB9818}"/>
              </a:ext>
            </a:extLst>
          </p:cNvPr>
          <p:cNvPicPr>
            <a:picLocks noChangeAspect="1"/>
          </p:cNvPicPr>
          <p:nvPr/>
        </p:nvPicPr>
        <p:blipFill>
          <a:blip r:embed="rId3"/>
          <a:stretch>
            <a:fillRect/>
          </a:stretch>
        </p:blipFill>
        <p:spPr>
          <a:xfrm>
            <a:off x="195263" y="2766676"/>
            <a:ext cx="6034087" cy="3825305"/>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5B3C26C7-9BE9-43CE-A649-3C3AD16FD45D}"/>
              </a:ext>
            </a:extLst>
          </p:cNvPr>
          <p:cNvCxnSpPr>
            <a:cxnSpLocks/>
            <a:stCxn id="10" idx="1"/>
          </p:cNvCxnSpPr>
          <p:nvPr/>
        </p:nvCxnSpPr>
        <p:spPr>
          <a:xfrm flipH="1" flipV="1">
            <a:off x="5896330" y="3429000"/>
            <a:ext cx="975157" cy="42906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840AAED-A266-4107-B762-9C32D4E1629B}"/>
              </a:ext>
            </a:extLst>
          </p:cNvPr>
          <p:cNvCxnSpPr>
            <a:cxnSpLocks/>
          </p:cNvCxnSpPr>
          <p:nvPr/>
        </p:nvCxnSpPr>
        <p:spPr>
          <a:xfrm flipH="1">
            <a:off x="5429961" y="6019800"/>
            <a:ext cx="532689" cy="33049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E7503E-3F1A-4A4C-90C2-DCCC2230DC95}"/>
              </a:ext>
            </a:extLst>
          </p:cNvPr>
          <p:cNvSpPr/>
          <p:nvPr/>
        </p:nvSpPr>
        <p:spPr>
          <a:xfrm>
            <a:off x="6871487" y="3036795"/>
            <a:ext cx="4493558" cy="164253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Create a new flow:</a:t>
            </a:r>
          </a:p>
          <a:p>
            <a:pPr algn="ctr"/>
            <a:endParaRPr lang="en-US" dirty="0">
              <a:sym typeface="Wingdings" panose="05000000000000000000" pitchFamily="2" charset="2"/>
            </a:endParaRPr>
          </a:p>
          <a:p>
            <a:pPr algn="ctr"/>
            <a:r>
              <a:rPr lang="en-US" b="1" dirty="0">
                <a:sym typeface="Wingdings" panose="05000000000000000000" pitchFamily="2" charset="2"/>
              </a:rPr>
              <a:t>+New Flow Flow Name Create</a:t>
            </a:r>
          </a:p>
          <a:p>
            <a:pPr algn="ctr"/>
            <a:endParaRPr lang="en-US" b="1" dirty="0">
              <a:sym typeface="Wingdings" panose="05000000000000000000" pitchFamily="2" charset="2"/>
            </a:endParaRPr>
          </a:p>
          <a:p>
            <a:pPr algn="ctr"/>
            <a:r>
              <a:rPr lang="en-US" b="1" dirty="0">
                <a:sym typeface="Wingdings" panose="05000000000000000000" pitchFamily="2" charset="2"/>
              </a:rPr>
              <a:t>Unicorn Name</a:t>
            </a:r>
          </a:p>
          <a:p>
            <a:pPr algn="ctr"/>
            <a:endParaRPr lang="en-US" b="1" dirty="0">
              <a:sym typeface="Wingdings" panose="05000000000000000000" pitchFamily="2" charset="2"/>
            </a:endParaRPr>
          </a:p>
        </p:txBody>
      </p:sp>
      <p:sp>
        <p:nvSpPr>
          <p:cNvPr id="6" name="TextBox 5">
            <a:extLst>
              <a:ext uri="{FF2B5EF4-FFF2-40B4-BE49-F238E27FC236}">
                <a16:creationId xmlns:a16="http://schemas.microsoft.com/office/drawing/2014/main" id="{18E2A590-4C5F-467D-C3AF-62FFAC1289C8}"/>
              </a:ext>
            </a:extLst>
          </p:cNvPr>
          <p:cNvSpPr txBox="1"/>
          <p:nvPr/>
        </p:nvSpPr>
        <p:spPr>
          <a:xfrm>
            <a:off x="1911202" y="3244334"/>
            <a:ext cx="6097772" cy="369332"/>
          </a:xfrm>
          <a:prstGeom prst="rect">
            <a:avLst/>
          </a:prstGeom>
          <a:noFill/>
        </p:spPr>
        <p:txBody>
          <a:bodyPr wrap="square">
            <a:spAutoFit/>
          </a:bodyPr>
          <a:lstStyle/>
          <a:p>
            <a:pPr algn="ctr"/>
            <a:r>
              <a:rPr lang="en-US" b="1" dirty="0">
                <a:sym typeface="Wingdings" panose="05000000000000000000" pitchFamily="2" charset="2"/>
              </a:rPr>
              <a:t>Unicorn Name</a:t>
            </a:r>
          </a:p>
        </p:txBody>
      </p:sp>
    </p:spTree>
    <p:extLst>
      <p:ext uri="{BB962C8B-B14F-4D97-AF65-F5344CB8AC3E}">
        <p14:creationId xmlns:p14="http://schemas.microsoft.com/office/powerpoint/2010/main" val="684664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697A5-CBF3-4E44-B247-D8A700111571}"/>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40C3869B-9E17-4FA0-9C96-66B85015DA4A}"/>
              </a:ext>
            </a:extLst>
          </p:cNvPr>
          <p:cNvSpPr>
            <a:spLocks noGrp="1"/>
          </p:cNvSpPr>
          <p:nvPr>
            <p:ph idx="1"/>
          </p:nvPr>
        </p:nvSpPr>
        <p:spPr/>
        <p:txBody>
          <a:bodyPr/>
          <a:lstStyle/>
          <a:p>
            <a:endParaRPr lang="en-SG"/>
          </a:p>
        </p:txBody>
      </p:sp>
      <p:pic>
        <p:nvPicPr>
          <p:cNvPr id="4" name="Picture 3">
            <a:extLst>
              <a:ext uri="{FF2B5EF4-FFF2-40B4-BE49-F238E27FC236}">
                <a16:creationId xmlns:a16="http://schemas.microsoft.com/office/drawing/2014/main" id="{C154BA50-F2AA-4379-8FE2-D9BA182A6D21}"/>
              </a:ext>
            </a:extLst>
          </p:cNvPr>
          <p:cNvPicPr>
            <a:picLocks noChangeAspect="1"/>
          </p:cNvPicPr>
          <p:nvPr/>
        </p:nvPicPr>
        <p:blipFill>
          <a:blip r:embed="rId2"/>
          <a:stretch>
            <a:fillRect/>
          </a:stretch>
        </p:blipFill>
        <p:spPr>
          <a:xfrm>
            <a:off x="181494" y="119062"/>
            <a:ext cx="11430000" cy="6619875"/>
          </a:xfrm>
          <a:prstGeom prst="rect">
            <a:avLst/>
          </a:prstGeom>
        </p:spPr>
      </p:pic>
      <p:sp>
        <p:nvSpPr>
          <p:cNvPr id="6" name="Rectangle 5">
            <a:extLst>
              <a:ext uri="{FF2B5EF4-FFF2-40B4-BE49-F238E27FC236}">
                <a16:creationId xmlns:a16="http://schemas.microsoft.com/office/drawing/2014/main" id="{955B3BCD-4527-41EE-8ECE-C5789F3224FA}"/>
              </a:ext>
            </a:extLst>
          </p:cNvPr>
          <p:cNvSpPr/>
          <p:nvPr/>
        </p:nvSpPr>
        <p:spPr>
          <a:xfrm>
            <a:off x="2111434" y="681037"/>
            <a:ext cx="5353396" cy="520376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897AA8B-2400-4ADD-A27E-EF624ECBCDAC}"/>
              </a:ext>
            </a:extLst>
          </p:cNvPr>
          <p:cNvSpPr/>
          <p:nvPr/>
        </p:nvSpPr>
        <p:spPr>
          <a:xfrm>
            <a:off x="7464829" y="119062"/>
            <a:ext cx="3690851" cy="661987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1" name="Group 10">
            <a:extLst>
              <a:ext uri="{FF2B5EF4-FFF2-40B4-BE49-F238E27FC236}">
                <a16:creationId xmlns:a16="http://schemas.microsoft.com/office/drawing/2014/main" id="{310C73F0-0DF6-43DB-ACE1-F661BB6E33BE}"/>
              </a:ext>
            </a:extLst>
          </p:cNvPr>
          <p:cNvGrpSpPr/>
          <p:nvPr/>
        </p:nvGrpSpPr>
        <p:grpSpPr>
          <a:xfrm>
            <a:off x="181494" y="119062"/>
            <a:ext cx="1929939" cy="6619875"/>
            <a:chOff x="181494" y="119062"/>
            <a:chExt cx="1929939" cy="6619875"/>
          </a:xfrm>
        </p:grpSpPr>
        <p:sp>
          <p:nvSpPr>
            <p:cNvPr id="5" name="Rectangle 4">
              <a:extLst>
                <a:ext uri="{FF2B5EF4-FFF2-40B4-BE49-F238E27FC236}">
                  <a16:creationId xmlns:a16="http://schemas.microsoft.com/office/drawing/2014/main" id="{FD626C99-1A43-4EAC-AD24-54BDE6EEE26B}"/>
                </a:ext>
              </a:extLst>
            </p:cNvPr>
            <p:cNvSpPr/>
            <p:nvPr/>
          </p:nvSpPr>
          <p:spPr>
            <a:xfrm>
              <a:off x="181494" y="119062"/>
              <a:ext cx="1929939" cy="661987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63AF7C1E-0710-404E-B322-6A086FDB0193}"/>
                </a:ext>
              </a:extLst>
            </p:cNvPr>
            <p:cNvSpPr/>
            <p:nvPr/>
          </p:nvSpPr>
          <p:spPr>
            <a:xfrm>
              <a:off x="181494" y="4789285"/>
              <a:ext cx="1929939" cy="15226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For all the actions that can be done.</a:t>
              </a:r>
            </a:p>
            <a:p>
              <a:pPr algn="ctr"/>
              <a:r>
                <a:rPr lang="en-US" b="1" dirty="0">
                  <a:sym typeface="Wingdings" panose="05000000000000000000" pitchFamily="2" charset="2"/>
                </a:rPr>
                <a:t>Search bar is important</a:t>
              </a:r>
            </a:p>
          </p:txBody>
        </p:sp>
      </p:grpSp>
      <p:sp>
        <p:nvSpPr>
          <p:cNvPr id="9" name="Rectangle 8">
            <a:extLst>
              <a:ext uri="{FF2B5EF4-FFF2-40B4-BE49-F238E27FC236}">
                <a16:creationId xmlns:a16="http://schemas.microsoft.com/office/drawing/2014/main" id="{17C821A8-445B-421A-B323-67A9C86A0166}"/>
              </a:ext>
            </a:extLst>
          </p:cNvPr>
          <p:cNvSpPr/>
          <p:nvPr/>
        </p:nvSpPr>
        <p:spPr>
          <a:xfrm>
            <a:off x="5336770" y="1181042"/>
            <a:ext cx="1929939" cy="15226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Drag and drop </a:t>
            </a:r>
            <a:r>
              <a:rPr lang="en-US" dirty="0"/>
              <a:t>your actions here to create a </a:t>
            </a:r>
            <a:r>
              <a:rPr lang="en-US" b="1" dirty="0"/>
              <a:t>sequence/flow</a:t>
            </a:r>
            <a:endParaRPr lang="en-US" b="1" dirty="0">
              <a:sym typeface="Wingdings" panose="05000000000000000000" pitchFamily="2" charset="2"/>
            </a:endParaRPr>
          </a:p>
        </p:txBody>
      </p:sp>
      <p:sp>
        <p:nvSpPr>
          <p:cNvPr id="10" name="Rectangle 9">
            <a:extLst>
              <a:ext uri="{FF2B5EF4-FFF2-40B4-BE49-F238E27FC236}">
                <a16:creationId xmlns:a16="http://schemas.microsoft.com/office/drawing/2014/main" id="{0867310A-5BA4-4F7F-8BC3-AB5CD1CF88D4}"/>
              </a:ext>
            </a:extLst>
          </p:cNvPr>
          <p:cNvSpPr/>
          <p:nvPr/>
        </p:nvSpPr>
        <p:spPr>
          <a:xfrm>
            <a:off x="8260772" y="4191577"/>
            <a:ext cx="1929939" cy="94569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For data that you want to reuse</a:t>
            </a:r>
            <a:endParaRPr lang="en-US" b="1" dirty="0">
              <a:sym typeface="Wingdings" panose="05000000000000000000" pitchFamily="2" charset="2"/>
            </a:endParaRPr>
          </a:p>
        </p:txBody>
      </p:sp>
    </p:spTree>
    <p:extLst>
      <p:ext uri="{BB962C8B-B14F-4D97-AF65-F5344CB8AC3E}">
        <p14:creationId xmlns:p14="http://schemas.microsoft.com/office/powerpoint/2010/main" val="89089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00485-F2E1-D57D-B46A-0B75E7C48452}"/>
              </a:ext>
            </a:extLst>
          </p:cNvPr>
          <p:cNvSpPr>
            <a:spLocks noGrp="1"/>
          </p:cNvSpPr>
          <p:nvPr>
            <p:ph type="title"/>
          </p:nvPr>
        </p:nvSpPr>
        <p:spPr/>
        <p:txBody>
          <a:bodyPr/>
          <a:lstStyle/>
          <a:p>
            <a:r>
              <a:rPr lang="en-SG" b="1" dirty="0"/>
              <a:t>Unicorn Name – Your first robot!</a:t>
            </a:r>
          </a:p>
        </p:txBody>
      </p:sp>
      <p:pic>
        <p:nvPicPr>
          <p:cNvPr id="5" name="Picture 4">
            <a:extLst>
              <a:ext uri="{FF2B5EF4-FFF2-40B4-BE49-F238E27FC236}">
                <a16:creationId xmlns:a16="http://schemas.microsoft.com/office/drawing/2014/main" id="{904D5E89-F6FF-9C8B-6BBF-EF4239ADA803}"/>
              </a:ext>
            </a:extLst>
          </p:cNvPr>
          <p:cNvPicPr>
            <a:picLocks noChangeAspect="1"/>
          </p:cNvPicPr>
          <p:nvPr/>
        </p:nvPicPr>
        <p:blipFill>
          <a:blip r:embed="rId2"/>
          <a:stretch>
            <a:fillRect/>
          </a:stretch>
        </p:blipFill>
        <p:spPr>
          <a:xfrm>
            <a:off x="103730" y="1257197"/>
            <a:ext cx="10726779" cy="4931729"/>
          </a:xfrm>
          <a:prstGeom prst="rect">
            <a:avLst/>
          </a:prstGeom>
        </p:spPr>
      </p:pic>
      <p:sp>
        <p:nvSpPr>
          <p:cNvPr id="3" name="TextBox 2">
            <a:extLst>
              <a:ext uri="{FF2B5EF4-FFF2-40B4-BE49-F238E27FC236}">
                <a16:creationId xmlns:a16="http://schemas.microsoft.com/office/drawing/2014/main" id="{E59F4D4B-15B0-0928-93AA-6349EAF74C3E}"/>
              </a:ext>
            </a:extLst>
          </p:cNvPr>
          <p:cNvSpPr txBox="1"/>
          <p:nvPr/>
        </p:nvSpPr>
        <p:spPr>
          <a:xfrm>
            <a:off x="4231504" y="3093438"/>
            <a:ext cx="3965822" cy="400110"/>
          </a:xfrm>
          <a:prstGeom prst="rect">
            <a:avLst/>
          </a:prstGeom>
          <a:solidFill>
            <a:schemeClr val="bg1"/>
          </a:solidFill>
          <a:ln>
            <a:solidFill>
              <a:schemeClr val="bg1"/>
            </a:solidFill>
          </a:ln>
        </p:spPr>
        <p:txBody>
          <a:bodyPr wrap="square" rtlCol="0">
            <a:spAutoFit/>
          </a:bodyPr>
          <a:lstStyle/>
          <a:p>
            <a:r>
              <a:rPr lang="en-SG" sz="2000" dirty="0">
                <a:hlinkClick r:id="rId3"/>
              </a:rPr>
              <a:t>www.rpasamples.com/unicornname</a:t>
            </a:r>
            <a:endParaRPr lang="en-SG" sz="2000" dirty="0"/>
          </a:p>
        </p:txBody>
      </p:sp>
    </p:spTree>
    <p:extLst>
      <p:ext uri="{BB962C8B-B14F-4D97-AF65-F5344CB8AC3E}">
        <p14:creationId xmlns:p14="http://schemas.microsoft.com/office/powerpoint/2010/main" val="2145224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0346F7-9D1D-A5DC-E733-4F75439C9B91}"/>
              </a:ext>
            </a:extLst>
          </p:cNvPr>
          <p:cNvPicPr>
            <a:picLocks noChangeAspect="1"/>
          </p:cNvPicPr>
          <p:nvPr/>
        </p:nvPicPr>
        <p:blipFill>
          <a:blip r:embed="rId2"/>
          <a:stretch>
            <a:fillRect/>
          </a:stretch>
        </p:blipFill>
        <p:spPr>
          <a:xfrm>
            <a:off x="624469" y="274070"/>
            <a:ext cx="8614174" cy="4967003"/>
          </a:xfrm>
          <a:prstGeom prst="rect">
            <a:avLst/>
          </a:prstGeom>
        </p:spPr>
      </p:pic>
      <p:sp>
        <p:nvSpPr>
          <p:cNvPr id="8" name="Rectangle 7">
            <a:extLst>
              <a:ext uri="{FF2B5EF4-FFF2-40B4-BE49-F238E27FC236}">
                <a16:creationId xmlns:a16="http://schemas.microsoft.com/office/drawing/2014/main" id="{F2E2E96B-7D18-0431-1793-EA18F4E9FB32}"/>
              </a:ext>
            </a:extLst>
          </p:cNvPr>
          <p:cNvSpPr/>
          <p:nvPr/>
        </p:nvSpPr>
        <p:spPr>
          <a:xfrm>
            <a:off x="8760453" y="1616927"/>
            <a:ext cx="2935361" cy="168979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2) Open Unicorn name excel sheet. Notice that it contains a name and a month. These are fields to add to the form.</a:t>
            </a:r>
            <a:endParaRPr lang="en-US" b="1" dirty="0">
              <a:sym typeface="Wingdings" panose="05000000000000000000" pitchFamily="2" charset="2"/>
            </a:endParaRPr>
          </a:p>
        </p:txBody>
      </p:sp>
      <p:sp>
        <p:nvSpPr>
          <p:cNvPr id="9" name="Rectangle 8">
            <a:extLst>
              <a:ext uri="{FF2B5EF4-FFF2-40B4-BE49-F238E27FC236}">
                <a16:creationId xmlns:a16="http://schemas.microsoft.com/office/drawing/2014/main" id="{3550AC9D-C91E-3B34-FEE5-86DAC09523BC}"/>
              </a:ext>
            </a:extLst>
          </p:cNvPr>
          <p:cNvSpPr/>
          <p:nvPr/>
        </p:nvSpPr>
        <p:spPr>
          <a:xfrm>
            <a:off x="1219862" y="5107951"/>
            <a:ext cx="4021989" cy="98450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3) After click get name, we then copy the name back into the excel sheet.</a:t>
            </a:r>
            <a:endParaRPr lang="en-US" b="1" dirty="0">
              <a:sym typeface="Wingdings" panose="05000000000000000000" pitchFamily="2" charset="2"/>
            </a:endParaRPr>
          </a:p>
        </p:txBody>
      </p:sp>
    </p:spTree>
    <p:extLst>
      <p:ext uri="{BB962C8B-B14F-4D97-AF65-F5344CB8AC3E}">
        <p14:creationId xmlns:p14="http://schemas.microsoft.com/office/powerpoint/2010/main" val="239486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A678E-A582-0B9A-7FD5-C112BE0FBC2E}"/>
              </a:ext>
            </a:extLst>
          </p:cNvPr>
          <p:cNvSpPr>
            <a:spLocks noGrp="1"/>
          </p:cNvSpPr>
          <p:nvPr>
            <p:ph type="title"/>
          </p:nvPr>
        </p:nvSpPr>
        <p:spPr/>
        <p:txBody>
          <a:bodyPr/>
          <a:lstStyle/>
          <a:p>
            <a:r>
              <a:rPr lang="en-SG" dirty="0"/>
              <a:t>Now that we know the steps:</a:t>
            </a:r>
          </a:p>
        </p:txBody>
      </p:sp>
      <p:sp>
        <p:nvSpPr>
          <p:cNvPr id="3" name="Content Placeholder 2">
            <a:extLst>
              <a:ext uri="{FF2B5EF4-FFF2-40B4-BE49-F238E27FC236}">
                <a16:creationId xmlns:a16="http://schemas.microsoft.com/office/drawing/2014/main" id="{E7792D4F-CFE7-644E-14BC-5C0EC1815213}"/>
              </a:ext>
            </a:extLst>
          </p:cNvPr>
          <p:cNvSpPr>
            <a:spLocks noGrp="1"/>
          </p:cNvSpPr>
          <p:nvPr>
            <p:ph idx="1"/>
          </p:nvPr>
        </p:nvSpPr>
        <p:spPr/>
        <p:txBody>
          <a:bodyPr/>
          <a:lstStyle/>
          <a:p>
            <a:r>
              <a:rPr lang="en-SG" dirty="0"/>
              <a:t>We will now create the actual flow in </a:t>
            </a:r>
            <a:r>
              <a:rPr lang="en-SG" dirty="0" err="1"/>
              <a:t>PowerAutomate</a:t>
            </a:r>
            <a:r>
              <a:rPr lang="en-SG" dirty="0"/>
              <a:t> desktop.</a:t>
            </a:r>
          </a:p>
        </p:txBody>
      </p:sp>
      <p:pic>
        <p:nvPicPr>
          <p:cNvPr id="4" name="Picture 3">
            <a:extLst>
              <a:ext uri="{FF2B5EF4-FFF2-40B4-BE49-F238E27FC236}">
                <a16:creationId xmlns:a16="http://schemas.microsoft.com/office/drawing/2014/main" id="{9276B60F-CF33-5ADA-54E9-1DF97CCFDBAE}"/>
              </a:ext>
            </a:extLst>
          </p:cNvPr>
          <p:cNvPicPr>
            <a:picLocks noChangeAspect="1"/>
          </p:cNvPicPr>
          <p:nvPr/>
        </p:nvPicPr>
        <p:blipFill>
          <a:blip r:embed="rId2"/>
          <a:stretch>
            <a:fillRect/>
          </a:stretch>
        </p:blipFill>
        <p:spPr>
          <a:xfrm>
            <a:off x="2457668" y="2528036"/>
            <a:ext cx="6533290" cy="3783864"/>
          </a:xfrm>
          <a:prstGeom prst="rect">
            <a:avLst/>
          </a:prstGeom>
        </p:spPr>
      </p:pic>
    </p:spTree>
    <p:extLst>
      <p:ext uri="{BB962C8B-B14F-4D97-AF65-F5344CB8AC3E}">
        <p14:creationId xmlns:p14="http://schemas.microsoft.com/office/powerpoint/2010/main" val="3955846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2BF39E-C527-3C13-DA1F-20D225F7F796}"/>
              </a:ext>
            </a:extLst>
          </p:cNvPr>
          <p:cNvPicPr>
            <a:picLocks noChangeAspect="1"/>
          </p:cNvPicPr>
          <p:nvPr/>
        </p:nvPicPr>
        <p:blipFill>
          <a:blip r:embed="rId2"/>
          <a:stretch>
            <a:fillRect/>
          </a:stretch>
        </p:blipFill>
        <p:spPr>
          <a:xfrm>
            <a:off x="272030" y="365126"/>
            <a:ext cx="7248967" cy="46109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D9F8BCD-20BA-755B-4879-821F234CF022}"/>
              </a:ext>
            </a:extLst>
          </p:cNvPr>
          <p:cNvCxnSpPr>
            <a:cxnSpLocks/>
          </p:cNvCxnSpPr>
          <p:nvPr/>
        </p:nvCxnSpPr>
        <p:spPr>
          <a:xfrm flipV="1">
            <a:off x="1584251" y="2562447"/>
            <a:ext cx="2636875" cy="131843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A232651-3759-4C25-6FE9-804A91EE2F6C}"/>
              </a:ext>
            </a:extLst>
          </p:cNvPr>
          <p:cNvSpPr/>
          <p:nvPr/>
        </p:nvSpPr>
        <p:spPr>
          <a:xfrm>
            <a:off x="3667458" y="1287317"/>
            <a:ext cx="2935361" cy="86045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Drag and drop Launch Excel action.</a:t>
            </a:r>
            <a:endParaRPr lang="en-US" b="1" dirty="0">
              <a:sym typeface="Wingdings" panose="05000000000000000000" pitchFamily="2" charset="2"/>
            </a:endParaRPr>
          </a:p>
        </p:txBody>
      </p:sp>
      <p:grpSp>
        <p:nvGrpSpPr>
          <p:cNvPr id="17" name="Group 16">
            <a:extLst>
              <a:ext uri="{FF2B5EF4-FFF2-40B4-BE49-F238E27FC236}">
                <a16:creationId xmlns:a16="http://schemas.microsoft.com/office/drawing/2014/main" id="{29FF52AD-8D3F-CDA7-A94B-8CB25D997BDB}"/>
              </a:ext>
            </a:extLst>
          </p:cNvPr>
          <p:cNvGrpSpPr/>
          <p:nvPr/>
        </p:nvGrpSpPr>
        <p:grpSpPr>
          <a:xfrm>
            <a:off x="2926832" y="2354495"/>
            <a:ext cx="8885720" cy="4138379"/>
            <a:chOff x="2926832" y="2354495"/>
            <a:chExt cx="8885720" cy="4138379"/>
          </a:xfrm>
        </p:grpSpPr>
        <p:pic>
          <p:nvPicPr>
            <p:cNvPr id="12" name="Picture 11">
              <a:extLst>
                <a:ext uri="{FF2B5EF4-FFF2-40B4-BE49-F238E27FC236}">
                  <a16:creationId xmlns:a16="http://schemas.microsoft.com/office/drawing/2014/main" id="{0AEC39AE-BC70-9710-019D-3A4818C49A5C}"/>
                </a:ext>
              </a:extLst>
            </p:cNvPr>
            <p:cNvPicPr>
              <a:picLocks noChangeAspect="1"/>
            </p:cNvPicPr>
            <p:nvPr/>
          </p:nvPicPr>
          <p:blipFill>
            <a:blip r:embed="rId3"/>
            <a:stretch>
              <a:fillRect/>
            </a:stretch>
          </p:blipFill>
          <p:spPr>
            <a:xfrm>
              <a:off x="6014704" y="2354495"/>
              <a:ext cx="5797848" cy="3892750"/>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185017CA-FD6F-3685-D9B6-7E7A098DCF34}"/>
                </a:ext>
              </a:extLst>
            </p:cNvPr>
            <p:cNvCxnSpPr>
              <a:cxnSpLocks/>
            </p:cNvCxnSpPr>
            <p:nvPr/>
          </p:nvCxnSpPr>
          <p:spPr>
            <a:xfrm flipV="1">
              <a:off x="5709684" y="4051006"/>
              <a:ext cx="1704753" cy="113175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D6CF827-8999-338A-EB81-5B3587F48C97}"/>
                </a:ext>
              </a:extLst>
            </p:cNvPr>
            <p:cNvCxnSpPr>
              <a:cxnSpLocks/>
            </p:cNvCxnSpPr>
            <p:nvPr/>
          </p:nvCxnSpPr>
          <p:spPr>
            <a:xfrm flipV="1">
              <a:off x="5709683" y="4479890"/>
              <a:ext cx="1704753" cy="113175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AF9AF39-C36C-F758-4831-AB450DD37F34}"/>
                </a:ext>
              </a:extLst>
            </p:cNvPr>
            <p:cNvSpPr/>
            <p:nvPr/>
          </p:nvSpPr>
          <p:spPr>
            <a:xfrm>
              <a:off x="2926832" y="4976426"/>
              <a:ext cx="2935361" cy="15164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Make sure you open the unicorn name excel file by opening the following document option  browsing to the excel file.</a:t>
              </a:r>
              <a:endParaRPr lang="en-US" b="1" dirty="0">
                <a:sym typeface="Wingdings" panose="05000000000000000000" pitchFamily="2" charset="2"/>
              </a:endParaRPr>
            </a:p>
          </p:txBody>
        </p:sp>
      </p:grpSp>
    </p:spTree>
    <p:extLst>
      <p:ext uri="{BB962C8B-B14F-4D97-AF65-F5344CB8AC3E}">
        <p14:creationId xmlns:p14="http://schemas.microsoft.com/office/powerpoint/2010/main" val="146319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3011C-8690-5C7F-C3FC-14E5BE724B64}"/>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38749AAD-FE38-FFF9-8946-3113A179C45D}"/>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0F9B0C82-62F6-5967-609F-37FD131E92D6}"/>
              </a:ext>
            </a:extLst>
          </p:cNvPr>
          <p:cNvPicPr>
            <a:picLocks noChangeAspect="1"/>
          </p:cNvPicPr>
          <p:nvPr/>
        </p:nvPicPr>
        <p:blipFill>
          <a:blip r:embed="rId2"/>
          <a:stretch>
            <a:fillRect/>
          </a:stretch>
        </p:blipFill>
        <p:spPr>
          <a:xfrm>
            <a:off x="265815" y="365124"/>
            <a:ext cx="11317112" cy="6407717"/>
          </a:xfrm>
          <a:prstGeom prst="rect">
            <a:avLst/>
          </a:prstGeom>
        </p:spPr>
      </p:pic>
      <p:cxnSp>
        <p:nvCxnSpPr>
          <p:cNvPr id="6" name="Straight Arrow Connector 5">
            <a:extLst>
              <a:ext uri="{FF2B5EF4-FFF2-40B4-BE49-F238E27FC236}">
                <a16:creationId xmlns:a16="http://schemas.microsoft.com/office/drawing/2014/main" id="{49171074-A34C-F9BE-DC80-3C8F6D4003D6}"/>
              </a:ext>
            </a:extLst>
          </p:cNvPr>
          <p:cNvCxnSpPr>
            <a:cxnSpLocks/>
          </p:cNvCxnSpPr>
          <p:nvPr/>
        </p:nvCxnSpPr>
        <p:spPr>
          <a:xfrm flipV="1">
            <a:off x="2860546" y="2732567"/>
            <a:ext cx="1477925" cy="31925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C9F0906-BBCE-0D7D-8B10-0E1336A71F4F}"/>
              </a:ext>
            </a:extLst>
          </p:cNvPr>
          <p:cNvSpPr/>
          <p:nvPr/>
        </p:nvSpPr>
        <p:spPr>
          <a:xfrm>
            <a:off x="1403110" y="1638191"/>
            <a:ext cx="2935361" cy="86045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Drag and drop Read form Excel worksheet action.</a:t>
            </a:r>
            <a:endParaRPr lang="en-US" b="1" dirty="0">
              <a:sym typeface="Wingdings" panose="05000000000000000000" pitchFamily="2" charset="2"/>
            </a:endParaRPr>
          </a:p>
        </p:txBody>
      </p:sp>
      <p:cxnSp>
        <p:nvCxnSpPr>
          <p:cNvPr id="10" name="Straight Arrow Connector 9">
            <a:extLst>
              <a:ext uri="{FF2B5EF4-FFF2-40B4-BE49-F238E27FC236}">
                <a16:creationId xmlns:a16="http://schemas.microsoft.com/office/drawing/2014/main" id="{B65E5732-967E-6EF8-9BB4-6EE40F7F7557}"/>
              </a:ext>
            </a:extLst>
          </p:cNvPr>
          <p:cNvCxnSpPr>
            <a:cxnSpLocks/>
          </p:cNvCxnSpPr>
          <p:nvPr/>
        </p:nvCxnSpPr>
        <p:spPr>
          <a:xfrm flipH="1" flipV="1">
            <a:off x="9381071" y="4001294"/>
            <a:ext cx="773022" cy="42185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76B55C7-3928-A118-9633-C5DAF2FD1276}"/>
              </a:ext>
            </a:extLst>
          </p:cNvPr>
          <p:cNvSpPr/>
          <p:nvPr/>
        </p:nvSpPr>
        <p:spPr>
          <a:xfrm>
            <a:off x="8762129" y="4276934"/>
            <a:ext cx="2935361" cy="86045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Put values as A and 2 to read A2 cell (name). </a:t>
            </a:r>
            <a:endParaRPr lang="en-US" b="1" dirty="0">
              <a:sym typeface="Wingdings" panose="05000000000000000000" pitchFamily="2" charset="2"/>
            </a:endParaRPr>
          </a:p>
        </p:txBody>
      </p:sp>
      <p:sp>
        <p:nvSpPr>
          <p:cNvPr id="15" name="Rectangle 14">
            <a:extLst>
              <a:ext uri="{FF2B5EF4-FFF2-40B4-BE49-F238E27FC236}">
                <a16:creationId xmlns:a16="http://schemas.microsoft.com/office/drawing/2014/main" id="{C2E16E48-FF5C-815E-6E54-74537CF276DE}"/>
              </a:ext>
            </a:extLst>
          </p:cNvPr>
          <p:cNvSpPr/>
          <p:nvPr/>
        </p:nvSpPr>
        <p:spPr>
          <a:xfrm>
            <a:off x="8299901" y="5184214"/>
            <a:ext cx="2935361" cy="86045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Update the Variable name to </a:t>
            </a:r>
            <a:r>
              <a:rPr lang="en-US" b="1" dirty="0" err="1"/>
              <a:t>personName</a:t>
            </a:r>
            <a:r>
              <a:rPr lang="en-US" b="1" dirty="0"/>
              <a:t>, so we can reference easily later.</a:t>
            </a:r>
            <a:endParaRPr lang="en-US" b="1" dirty="0">
              <a:sym typeface="Wingdings" panose="05000000000000000000" pitchFamily="2" charset="2"/>
            </a:endParaRPr>
          </a:p>
        </p:txBody>
      </p:sp>
      <p:cxnSp>
        <p:nvCxnSpPr>
          <p:cNvPr id="16" name="Straight Arrow Connector 15">
            <a:extLst>
              <a:ext uri="{FF2B5EF4-FFF2-40B4-BE49-F238E27FC236}">
                <a16:creationId xmlns:a16="http://schemas.microsoft.com/office/drawing/2014/main" id="{F04E396C-5D34-8AB2-CD3B-D8E61D7B07D8}"/>
              </a:ext>
            </a:extLst>
          </p:cNvPr>
          <p:cNvCxnSpPr>
            <a:cxnSpLocks/>
            <a:stCxn id="15" idx="1"/>
          </p:cNvCxnSpPr>
          <p:nvPr/>
        </p:nvCxnSpPr>
        <p:spPr>
          <a:xfrm flipH="1">
            <a:off x="6865189" y="5614444"/>
            <a:ext cx="1434712" cy="837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939DDF-1589-A8A4-99AC-7D69BEB1BA15}"/>
              </a:ext>
            </a:extLst>
          </p:cNvPr>
          <p:cNvCxnSpPr>
            <a:cxnSpLocks/>
          </p:cNvCxnSpPr>
          <p:nvPr/>
        </p:nvCxnSpPr>
        <p:spPr>
          <a:xfrm flipH="1">
            <a:off x="6613551" y="4561367"/>
            <a:ext cx="251638" cy="49893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A3EFAC8-0835-4499-5FFD-3F3D518C0E83}"/>
              </a:ext>
            </a:extLst>
          </p:cNvPr>
          <p:cNvCxnSpPr>
            <a:cxnSpLocks/>
          </p:cNvCxnSpPr>
          <p:nvPr/>
        </p:nvCxnSpPr>
        <p:spPr>
          <a:xfrm>
            <a:off x="8527311" y="6287426"/>
            <a:ext cx="726658" cy="1524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96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3011C-8690-5C7F-C3FC-14E5BE724B64}"/>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38749AAD-FE38-FFF9-8946-3113A179C45D}"/>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0F9B0C82-62F6-5967-609F-37FD131E92D6}"/>
              </a:ext>
            </a:extLst>
          </p:cNvPr>
          <p:cNvPicPr>
            <a:picLocks noChangeAspect="1"/>
          </p:cNvPicPr>
          <p:nvPr/>
        </p:nvPicPr>
        <p:blipFill>
          <a:blip r:embed="rId2"/>
          <a:stretch>
            <a:fillRect/>
          </a:stretch>
        </p:blipFill>
        <p:spPr>
          <a:xfrm>
            <a:off x="297712" y="365125"/>
            <a:ext cx="11317112" cy="6407717"/>
          </a:xfrm>
          <a:prstGeom prst="rect">
            <a:avLst/>
          </a:prstGeom>
        </p:spPr>
      </p:pic>
      <p:pic>
        <p:nvPicPr>
          <p:cNvPr id="11" name="Picture 10">
            <a:extLst>
              <a:ext uri="{FF2B5EF4-FFF2-40B4-BE49-F238E27FC236}">
                <a16:creationId xmlns:a16="http://schemas.microsoft.com/office/drawing/2014/main" id="{566A5CA9-E220-2885-250C-78BA63301CAC}"/>
              </a:ext>
            </a:extLst>
          </p:cNvPr>
          <p:cNvPicPr>
            <a:picLocks noChangeAspect="1"/>
          </p:cNvPicPr>
          <p:nvPr/>
        </p:nvPicPr>
        <p:blipFill>
          <a:blip r:embed="rId3"/>
          <a:stretch>
            <a:fillRect/>
          </a:stretch>
        </p:blipFill>
        <p:spPr>
          <a:xfrm>
            <a:off x="4165493" y="868155"/>
            <a:ext cx="7318819" cy="5784743"/>
          </a:xfrm>
          <a:prstGeom prst="rect">
            <a:avLst/>
          </a:prstGeom>
        </p:spPr>
      </p:pic>
      <p:grpSp>
        <p:nvGrpSpPr>
          <p:cNvPr id="13" name="Group 12">
            <a:extLst>
              <a:ext uri="{FF2B5EF4-FFF2-40B4-BE49-F238E27FC236}">
                <a16:creationId xmlns:a16="http://schemas.microsoft.com/office/drawing/2014/main" id="{0749B64D-DAF0-DCE4-5776-4320CA0FE98C}"/>
              </a:ext>
            </a:extLst>
          </p:cNvPr>
          <p:cNvGrpSpPr/>
          <p:nvPr/>
        </p:nvGrpSpPr>
        <p:grpSpPr>
          <a:xfrm>
            <a:off x="1403110" y="1638191"/>
            <a:ext cx="10294380" cy="4425004"/>
            <a:chOff x="1403110" y="1638191"/>
            <a:chExt cx="10294380" cy="4425004"/>
          </a:xfrm>
        </p:grpSpPr>
        <p:cxnSp>
          <p:nvCxnSpPr>
            <p:cNvPr id="17" name="Straight Arrow Connector 16">
              <a:extLst>
                <a:ext uri="{FF2B5EF4-FFF2-40B4-BE49-F238E27FC236}">
                  <a16:creationId xmlns:a16="http://schemas.microsoft.com/office/drawing/2014/main" id="{390E047C-1AFE-EA47-EB21-72C1E2D7FB00}"/>
                </a:ext>
              </a:extLst>
            </p:cNvPr>
            <p:cNvCxnSpPr>
              <a:cxnSpLocks/>
            </p:cNvCxnSpPr>
            <p:nvPr/>
          </p:nvCxnSpPr>
          <p:spPr>
            <a:xfrm flipV="1">
              <a:off x="2860546" y="2732567"/>
              <a:ext cx="1477925" cy="31925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3749656-F621-5986-A460-8C5C1170C348}"/>
                </a:ext>
              </a:extLst>
            </p:cNvPr>
            <p:cNvSpPr/>
            <p:nvPr/>
          </p:nvSpPr>
          <p:spPr>
            <a:xfrm>
              <a:off x="1403110" y="1638191"/>
              <a:ext cx="2935361" cy="86045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Drag and drop Read form Excel worksheet action again.</a:t>
              </a:r>
              <a:endParaRPr lang="en-US" b="1" dirty="0">
                <a:sym typeface="Wingdings" panose="05000000000000000000" pitchFamily="2" charset="2"/>
              </a:endParaRPr>
            </a:p>
          </p:txBody>
        </p:sp>
        <p:cxnSp>
          <p:nvCxnSpPr>
            <p:cNvPr id="19" name="Straight Arrow Connector 18">
              <a:extLst>
                <a:ext uri="{FF2B5EF4-FFF2-40B4-BE49-F238E27FC236}">
                  <a16:creationId xmlns:a16="http://schemas.microsoft.com/office/drawing/2014/main" id="{D3D943DC-CAEB-CA35-7C5F-050FEFDA16DC}"/>
                </a:ext>
              </a:extLst>
            </p:cNvPr>
            <p:cNvCxnSpPr>
              <a:cxnSpLocks/>
            </p:cNvCxnSpPr>
            <p:nvPr/>
          </p:nvCxnSpPr>
          <p:spPr>
            <a:xfrm flipH="1" flipV="1">
              <a:off x="9381071" y="4001294"/>
              <a:ext cx="773022" cy="42185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580A481-0097-A69F-C6E1-0DAD6E9C6134}"/>
                </a:ext>
              </a:extLst>
            </p:cNvPr>
            <p:cNvSpPr/>
            <p:nvPr/>
          </p:nvSpPr>
          <p:spPr>
            <a:xfrm>
              <a:off x="8762129" y="4276934"/>
              <a:ext cx="2935361" cy="86045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Put values as B and 2 to read B2 cell (Birthday month). </a:t>
              </a:r>
              <a:endParaRPr lang="en-US" b="1" dirty="0">
                <a:sym typeface="Wingdings" panose="05000000000000000000" pitchFamily="2" charset="2"/>
              </a:endParaRPr>
            </a:p>
          </p:txBody>
        </p:sp>
        <p:sp>
          <p:nvSpPr>
            <p:cNvPr id="21" name="Rectangle 20">
              <a:extLst>
                <a:ext uri="{FF2B5EF4-FFF2-40B4-BE49-F238E27FC236}">
                  <a16:creationId xmlns:a16="http://schemas.microsoft.com/office/drawing/2014/main" id="{C18C1DF3-4BFA-57AD-389F-E66C0177A232}"/>
                </a:ext>
              </a:extLst>
            </p:cNvPr>
            <p:cNvSpPr/>
            <p:nvPr/>
          </p:nvSpPr>
          <p:spPr>
            <a:xfrm>
              <a:off x="8418439" y="5202736"/>
              <a:ext cx="2935361" cy="86045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Update the Variable name to </a:t>
              </a:r>
              <a:r>
                <a:rPr lang="en-US" b="1" dirty="0" err="1"/>
                <a:t>personMonth</a:t>
              </a:r>
              <a:r>
                <a:rPr lang="en-US" b="1" dirty="0"/>
                <a:t>, so we can reference easily later.</a:t>
              </a:r>
              <a:endParaRPr lang="en-US" b="1" dirty="0">
                <a:sym typeface="Wingdings" panose="05000000000000000000" pitchFamily="2" charset="2"/>
              </a:endParaRPr>
            </a:p>
          </p:txBody>
        </p:sp>
        <p:cxnSp>
          <p:nvCxnSpPr>
            <p:cNvPr id="22" name="Straight Arrow Connector 21">
              <a:extLst>
                <a:ext uri="{FF2B5EF4-FFF2-40B4-BE49-F238E27FC236}">
                  <a16:creationId xmlns:a16="http://schemas.microsoft.com/office/drawing/2014/main" id="{4931BDDC-4BD6-4AEC-E360-D037811BBB31}"/>
                </a:ext>
              </a:extLst>
            </p:cNvPr>
            <p:cNvCxnSpPr>
              <a:cxnSpLocks/>
              <a:stCxn id="21" idx="1"/>
            </p:cNvCxnSpPr>
            <p:nvPr/>
          </p:nvCxnSpPr>
          <p:spPr>
            <a:xfrm flipH="1">
              <a:off x="6983727" y="5632966"/>
              <a:ext cx="1434712" cy="837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1638565-D851-ADB7-4A80-E0906DDB946B}"/>
                </a:ext>
              </a:extLst>
            </p:cNvPr>
            <p:cNvCxnSpPr>
              <a:cxnSpLocks/>
            </p:cNvCxnSpPr>
            <p:nvPr/>
          </p:nvCxnSpPr>
          <p:spPr>
            <a:xfrm flipH="1">
              <a:off x="6517858" y="4457694"/>
              <a:ext cx="251638" cy="49893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Straight Arrow Connector 23">
            <a:extLst>
              <a:ext uri="{FF2B5EF4-FFF2-40B4-BE49-F238E27FC236}">
                <a16:creationId xmlns:a16="http://schemas.microsoft.com/office/drawing/2014/main" id="{D3F3B0E2-6717-FA14-3752-18767E2BF0E7}"/>
              </a:ext>
            </a:extLst>
          </p:cNvPr>
          <p:cNvCxnSpPr>
            <a:cxnSpLocks/>
          </p:cNvCxnSpPr>
          <p:nvPr/>
        </p:nvCxnSpPr>
        <p:spPr>
          <a:xfrm>
            <a:off x="8527311" y="6287426"/>
            <a:ext cx="726658" cy="1524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972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FF931D0-3FD4-6249-0D76-4C76B577997F}"/>
              </a:ext>
            </a:extLst>
          </p:cNvPr>
          <p:cNvPicPr>
            <a:picLocks noChangeAspect="1"/>
          </p:cNvPicPr>
          <p:nvPr/>
        </p:nvPicPr>
        <p:blipFill rotWithShape="1">
          <a:blip r:embed="rId2"/>
          <a:srcRect b="13487"/>
          <a:stretch/>
        </p:blipFill>
        <p:spPr>
          <a:xfrm>
            <a:off x="0" y="581277"/>
            <a:ext cx="12192000" cy="5303032"/>
          </a:xfrm>
          <a:prstGeom prst="rect">
            <a:avLst/>
          </a:prstGeom>
        </p:spPr>
      </p:pic>
      <p:cxnSp>
        <p:nvCxnSpPr>
          <p:cNvPr id="6" name="Straight Arrow Connector 5">
            <a:extLst>
              <a:ext uri="{FF2B5EF4-FFF2-40B4-BE49-F238E27FC236}">
                <a16:creationId xmlns:a16="http://schemas.microsoft.com/office/drawing/2014/main" id="{C9F047AE-4491-D8FD-B48F-A3EEA51CDEEC}"/>
              </a:ext>
            </a:extLst>
          </p:cNvPr>
          <p:cNvCxnSpPr>
            <a:cxnSpLocks/>
          </p:cNvCxnSpPr>
          <p:nvPr/>
        </p:nvCxnSpPr>
        <p:spPr>
          <a:xfrm flipV="1">
            <a:off x="1839433" y="3668338"/>
            <a:ext cx="1467293" cy="101009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F528062-F3AB-BBF6-6AE7-41F21DFA3C77}"/>
              </a:ext>
            </a:extLst>
          </p:cNvPr>
          <p:cNvSpPr/>
          <p:nvPr/>
        </p:nvSpPr>
        <p:spPr>
          <a:xfrm>
            <a:off x="440657" y="3232793"/>
            <a:ext cx="1962301" cy="86045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Drag and drop Launch new Chrome</a:t>
            </a:r>
            <a:endParaRPr lang="en-US" b="1" dirty="0">
              <a:sym typeface="Wingdings" panose="05000000000000000000" pitchFamily="2" charset="2"/>
            </a:endParaRPr>
          </a:p>
        </p:txBody>
      </p:sp>
      <p:sp>
        <p:nvSpPr>
          <p:cNvPr id="10" name="Rectangle 9">
            <a:extLst>
              <a:ext uri="{FF2B5EF4-FFF2-40B4-BE49-F238E27FC236}">
                <a16:creationId xmlns:a16="http://schemas.microsoft.com/office/drawing/2014/main" id="{466DB95F-0D12-D1EA-D7E6-19788092751F}"/>
              </a:ext>
            </a:extLst>
          </p:cNvPr>
          <p:cNvSpPr/>
          <p:nvPr/>
        </p:nvSpPr>
        <p:spPr>
          <a:xfrm>
            <a:off x="9035308" y="1190864"/>
            <a:ext cx="1962301" cy="13748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Key in the site address: www.rpasamples.com/unicornname</a:t>
            </a:r>
            <a:endParaRPr lang="en-US" b="1" dirty="0">
              <a:sym typeface="Wingdings" panose="05000000000000000000" pitchFamily="2" charset="2"/>
            </a:endParaRPr>
          </a:p>
        </p:txBody>
      </p:sp>
      <p:cxnSp>
        <p:nvCxnSpPr>
          <p:cNvPr id="11" name="Straight Arrow Connector 10">
            <a:extLst>
              <a:ext uri="{FF2B5EF4-FFF2-40B4-BE49-F238E27FC236}">
                <a16:creationId xmlns:a16="http://schemas.microsoft.com/office/drawing/2014/main" id="{ADB50DD4-769A-1A48-7CFF-4BD4C906EA60}"/>
              </a:ext>
            </a:extLst>
          </p:cNvPr>
          <p:cNvCxnSpPr>
            <a:cxnSpLocks/>
            <a:stCxn id="10" idx="2"/>
          </p:cNvCxnSpPr>
          <p:nvPr/>
        </p:nvCxnSpPr>
        <p:spPr>
          <a:xfrm flipH="1">
            <a:off x="9372600" y="2565707"/>
            <a:ext cx="643859" cy="37343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2EB5AD2-94E7-E8B5-5F04-95FEA5F9D655}"/>
              </a:ext>
            </a:extLst>
          </p:cNvPr>
          <p:cNvCxnSpPr>
            <a:cxnSpLocks/>
          </p:cNvCxnSpPr>
          <p:nvPr/>
        </p:nvCxnSpPr>
        <p:spPr>
          <a:xfrm flipH="1">
            <a:off x="9694529" y="4801009"/>
            <a:ext cx="1076252"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212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EE99-8B02-F302-ACC9-6A66375581C6}"/>
              </a:ext>
            </a:extLst>
          </p:cNvPr>
          <p:cNvSpPr>
            <a:spLocks noGrp="1"/>
          </p:cNvSpPr>
          <p:nvPr>
            <p:ph type="title"/>
          </p:nvPr>
        </p:nvSpPr>
        <p:spPr>
          <a:xfrm>
            <a:off x="584200" y="2426423"/>
            <a:ext cx="6883400" cy="1107354"/>
          </a:xfrm>
        </p:spPr>
        <p:txBody>
          <a:bodyPr/>
          <a:lstStyle/>
          <a:p>
            <a:r>
              <a:rPr lang="en-SG" b="1" dirty="0"/>
              <a:t>PowerApps </a:t>
            </a:r>
            <a:r>
              <a:rPr lang="en-GB" b="1" dirty="0"/>
              <a:t>– RPA with Email and Form Automation</a:t>
            </a:r>
            <a:endParaRPr lang="en-SG" b="1" dirty="0"/>
          </a:p>
        </p:txBody>
      </p:sp>
    </p:spTree>
    <p:extLst>
      <p:ext uri="{BB962C8B-B14F-4D97-AF65-F5344CB8AC3E}">
        <p14:creationId xmlns:p14="http://schemas.microsoft.com/office/powerpoint/2010/main" val="531704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0FE000-989C-936B-058B-1D7B94D07FA6}"/>
              </a:ext>
            </a:extLst>
          </p:cNvPr>
          <p:cNvSpPr/>
          <p:nvPr/>
        </p:nvSpPr>
        <p:spPr>
          <a:xfrm>
            <a:off x="230116" y="189424"/>
            <a:ext cx="4799010" cy="10096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To start Form Automation, begin by opening the Form in Edge browser </a:t>
            </a:r>
          </a:p>
        </p:txBody>
      </p:sp>
      <p:grpSp>
        <p:nvGrpSpPr>
          <p:cNvPr id="19" name="Group 18">
            <a:extLst>
              <a:ext uri="{FF2B5EF4-FFF2-40B4-BE49-F238E27FC236}">
                <a16:creationId xmlns:a16="http://schemas.microsoft.com/office/drawing/2014/main" id="{28722210-0D2E-BCBB-19C0-01AD3CDA19DB}"/>
              </a:ext>
            </a:extLst>
          </p:cNvPr>
          <p:cNvGrpSpPr/>
          <p:nvPr/>
        </p:nvGrpSpPr>
        <p:grpSpPr>
          <a:xfrm>
            <a:off x="5541339" y="189424"/>
            <a:ext cx="6218526" cy="6172028"/>
            <a:chOff x="5211730" y="114996"/>
            <a:chExt cx="6218526" cy="6172028"/>
          </a:xfrm>
        </p:grpSpPr>
        <p:grpSp>
          <p:nvGrpSpPr>
            <p:cNvPr id="16" name="Group 15">
              <a:extLst>
                <a:ext uri="{FF2B5EF4-FFF2-40B4-BE49-F238E27FC236}">
                  <a16:creationId xmlns:a16="http://schemas.microsoft.com/office/drawing/2014/main" id="{F28C18A9-0820-EAE8-508F-0BD6634F10AE}"/>
                </a:ext>
              </a:extLst>
            </p:cNvPr>
            <p:cNvGrpSpPr/>
            <p:nvPr/>
          </p:nvGrpSpPr>
          <p:grpSpPr>
            <a:xfrm>
              <a:off x="5211730" y="114996"/>
              <a:ext cx="6218526" cy="6172028"/>
              <a:chOff x="5211730" y="114996"/>
              <a:chExt cx="6218526" cy="6172028"/>
            </a:xfrm>
          </p:grpSpPr>
          <p:pic>
            <p:nvPicPr>
              <p:cNvPr id="8" name="Picture 7">
                <a:extLst>
                  <a:ext uri="{FF2B5EF4-FFF2-40B4-BE49-F238E27FC236}">
                    <a16:creationId xmlns:a16="http://schemas.microsoft.com/office/drawing/2014/main" id="{414CC359-0D82-80BC-EBCB-D96ADB9B0E8E}"/>
                  </a:ext>
                </a:extLst>
              </p:cNvPr>
              <p:cNvPicPr>
                <a:picLocks noChangeAspect="1"/>
              </p:cNvPicPr>
              <p:nvPr/>
            </p:nvPicPr>
            <p:blipFill>
              <a:blip r:embed="rId2"/>
              <a:stretch>
                <a:fillRect/>
              </a:stretch>
            </p:blipFill>
            <p:spPr>
              <a:xfrm>
                <a:off x="5211730" y="189424"/>
                <a:ext cx="6218526" cy="1009650"/>
              </a:xfrm>
              <a:prstGeom prst="rect">
                <a:avLst/>
              </a:prstGeom>
              <a:ln>
                <a:solidFill>
                  <a:schemeClr val="tx1"/>
                </a:solidFill>
              </a:ln>
            </p:spPr>
          </p:pic>
          <p:sp>
            <p:nvSpPr>
              <p:cNvPr id="9" name="Rectangle 8">
                <a:extLst>
                  <a:ext uri="{FF2B5EF4-FFF2-40B4-BE49-F238E27FC236}">
                    <a16:creationId xmlns:a16="http://schemas.microsoft.com/office/drawing/2014/main" id="{ADE5332E-0286-E873-A17E-B115EC751BD7}"/>
                  </a:ext>
                </a:extLst>
              </p:cNvPr>
              <p:cNvSpPr/>
              <p:nvPr/>
            </p:nvSpPr>
            <p:spPr>
              <a:xfrm>
                <a:off x="9494874" y="189424"/>
                <a:ext cx="648586" cy="554855"/>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id="{920B90E4-8D4A-524E-5D75-EACE4FCD3376}"/>
                  </a:ext>
                </a:extLst>
              </p:cNvPr>
              <p:cNvCxnSpPr>
                <a:cxnSpLocks/>
              </p:cNvCxnSpPr>
              <p:nvPr/>
            </p:nvCxnSpPr>
            <p:spPr>
              <a:xfrm flipH="1">
                <a:off x="10143460" y="114996"/>
                <a:ext cx="772191" cy="36623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BA5267C-4D1A-43B3-DF75-E1E15F282E1B}"/>
                  </a:ext>
                </a:extLst>
              </p:cNvPr>
              <p:cNvSpPr/>
              <p:nvPr/>
            </p:nvSpPr>
            <p:spPr>
              <a:xfrm>
                <a:off x="8879747" y="1475519"/>
                <a:ext cx="2550509" cy="85732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record button allows you to record every step in filling up the form.</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087F7CF0-518F-F94B-7787-FF46672AB392}"/>
                  </a:ext>
                </a:extLst>
              </p:cNvPr>
              <p:cNvPicPr>
                <a:picLocks noChangeAspect="1"/>
              </p:cNvPicPr>
              <p:nvPr/>
            </p:nvPicPr>
            <p:blipFill>
              <a:blip r:embed="rId3"/>
              <a:stretch>
                <a:fillRect/>
              </a:stretch>
            </p:blipFill>
            <p:spPr>
              <a:xfrm>
                <a:off x="5563934" y="1475519"/>
                <a:ext cx="2994713" cy="4811505"/>
              </a:xfrm>
              <a:prstGeom prst="rect">
                <a:avLst/>
              </a:prstGeom>
            </p:spPr>
          </p:pic>
        </p:grpSp>
        <p:cxnSp>
          <p:nvCxnSpPr>
            <p:cNvPr id="17" name="Straight Arrow Connector 16">
              <a:extLst>
                <a:ext uri="{FF2B5EF4-FFF2-40B4-BE49-F238E27FC236}">
                  <a16:creationId xmlns:a16="http://schemas.microsoft.com/office/drawing/2014/main" id="{4231E2BC-750A-65C4-DFE7-38F9FB136BC6}"/>
                </a:ext>
              </a:extLst>
            </p:cNvPr>
            <p:cNvCxnSpPr>
              <a:cxnSpLocks/>
            </p:cNvCxnSpPr>
            <p:nvPr/>
          </p:nvCxnSpPr>
          <p:spPr>
            <a:xfrm flipH="1">
              <a:off x="7371906" y="4424726"/>
              <a:ext cx="772191" cy="36623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F8DCF244-CFBD-F3B8-CF50-D09E334710D1}"/>
              </a:ext>
            </a:extLst>
          </p:cNvPr>
          <p:cNvPicPr>
            <a:picLocks noChangeAspect="1"/>
          </p:cNvPicPr>
          <p:nvPr/>
        </p:nvPicPr>
        <p:blipFill>
          <a:blip r:embed="rId4"/>
          <a:stretch>
            <a:fillRect/>
          </a:stretch>
        </p:blipFill>
        <p:spPr>
          <a:xfrm>
            <a:off x="230116" y="1549947"/>
            <a:ext cx="5211911" cy="2318499"/>
          </a:xfrm>
          <a:prstGeom prst="rect">
            <a:avLst/>
          </a:prstGeom>
        </p:spPr>
      </p:pic>
    </p:spTree>
    <p:extLst>
      <p:ext uri="{BB962C8B-B14F-4D97-AF65-F5344CB8AC3E}">
        <p14:creationId xmlns:p14="http://schemas.microsoft.com/office/powerpoint/2010/main" val="84154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098BF-A0A1-61DE-F1EB-807C321F1C8F}"/>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9A39F85D-2925-C01B-5224-AA1407CFC2F0}"/>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5C2374B0-E749-5552-B824-2D4489DAEE60}"/>
              </a:ext>
            </a:extLst>
          </p:cNvPr>
          <p:cNvPicPr>
            <a:picLocks noChangeAspect="1"/>
          </p:cNvPicPr>
          <p:nvPr/>
        </p:nvPicPr>
        <p:blipFill>
          <a:blip r:embed="rId2"/>
          <a:stretch>
            <a:fillRect/>
          </a:stretch>
        </p:blipFill>
        <p:spPr>
          <a:xfrm>
            <a:off x="514063" y="504674"/>
            <a:ext cx="11163874" cy="5848651"/>
          </a:xfrm>
          <a:prstGeom prst="rect">
            <a:avLst/>
          </a:prstGeom>
        </p:spPr>
      </p:pic>
      <p:cxnSp>
        <p:nvCxnSpPr>
          <p:cNvPr id="6" name="Straight Arrow Connector 5">
            <a:extLst>
              <a:ext uri="{FF2B5EF4-FFF2-40B4-BE49-F238E27FC236}">
                <a16:creationId xmlns:a16="http://schemas.microsoft.com/office/drawing/2014/main" id="{0314D992-7C9D-2291-2C96-71C312310FC6}"/>
              </a:ext>
            </a:extLst>
          </p:cNvPr>
          <p:cNvCxnSpPr>
            <a:cxnSpLocks/>
          </p:cNvCxnSpPr>
          <p:nvPr/>
        </p:nvCxnSpPr>
        <p:spPr>
          <a:xfrm>
            <a:off x="3561907" y="3604437"/>
            <a:ext cx="1630324" cy="104830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06DAFD3-6F37-4DD4-F898-6915FFF1606F}"/>
              </a:ext>
            </a:extLst>
          </p:cNvPr>
          <p:cNvSpPr/>
          <p:nvPr/>
        </p:nvSpPr>
        <p:spPr>
          <a:xfrm>
            <a:off x="1702770" y="1649263"/>
            <a:ext cx="2550509" cy="20329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After you click Record, you will notice that you can start to click on the textbox. Key in “jay Chou” or any test data first.</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C47C76D3-561C-6BDF-63A2-3B7773964A0A}"/>
              </a:ext>
            </a:extLst>
          </p:cNvPr>
          <p:cNvCxnSpPr>
            <a:cxnSpLocks/>
          </p:cNvCxnSpPr>
          <p:nvPr/>
        </p:nvCxnSpPr>
        <p:spPr>
          <a:xfrm flipH="1" flipV="1">
            <a:off x="5015022" y="5086901"/>
            <a:ext cx="920185" cy="65589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90F7B50-ED4B-CDCC-B774-8C3EA7E4760F}"/>
              </a:ext>
            </a:extLst>
          </p:cNvPr>
          <p:cNvSpPr/>
          <p:nvPr/>
        </p:nvSpPr>
        <p:spPr>
          <a:xfrm>
            <a:off x="5108732" y="5582093"/>
            <a:ext cx="2550509" cy="92115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Continue to record by selecting any month.</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2" name="Straight Arrow Connector 11">
            <a:extLst>
              <a:ext uri="{FF2B5EF4-FFF2-40B4-BE49-F238E27FC236}">
                <a16:creationId xmlns:a16="http://schemas.microsoft.com/office/drawing/2014/main" id="{B1C1C58B-C3A6-F063-D9E9-6880A9ABAFFC}"/>
              </a:ext>
            </a:extLst>
          </p:cNvPr>
          <p:cNvCxnSpPr>
            <a:cxnSpLocks/>
          </p:cNvCxnSpPr>
          <p:nvPr/>
        </p:nvCxnSpPr>
        <p:spPr>
          <a:xfrm flipH="1" flipV="1">
            <a:off x="2351305" y="5714721"/>
            <a:ext cx="920185" cy="65589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0814F6B-E067-AE22-99F8-A599A3DBDBF1}"/>
              </a:ext>
            </a:extLst>
          </p:cNvPr>
          <p:cNvSpPr/>
          <p:nvPr/>
        </p:nvSpPr>
        <p:spPr>
          <a:xfrm>
            <a:off x="2730328" y="5556102"/>
            <a:ext cx="1852305" cy="92115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Finally, click here to generate the name.</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2372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B9ECB3-6CAA-63B2-9D4E-1781197E7BC4}"/>
              </a:ext>
            </a:extLst>
          </p:cNvPr>
          <p:cNvPicPr>
            <a:picLocks noChangeAspect="1"/>
          </p:cNvPicPr>
          <p:nvPr/>
        </p:nvPicPr>
        <p:blipFill rotWithShape="1">
          <a:blip r:embed="rId2"/>
          <a:srcRect r="56101" b="-1193"/>
          <a:stretch/>
        </p:blipFill>
        <p:spPr>
          <a:xfrm>
            <a:off x="1019036" y="207701"/>
            <a:ext cx="9937448" cy="6442597"/>
          </a:xfrm>
          <a:prstGeom prst="rect">
            <a:avLst/>
          </a:prstGeom>
        </p:spPr>
      </p:pic>
      <p:cxnSp>
        <p:nvCxnSpPr>
          <p:cNvPr id="5" name="Straight Arrow Connector 4">
            <a:extLst>
              <a:ext uri="{FF2B5EF4-FFF2-40B4-BE49-F238E27FC236}">
                <a16:creationId xmlns:a16="http://schemas.microsoft.com/office/drawing/2014/main" id="{F6BC6195-9EF1-E77E-63AF-7C213576FF7F}"/>
              </a:ext>
            </a:extLst>
          </p:cNvPr>
          <p:cNvCxnSpPr>
            <a:cxnSpLocks/>
          </p:cNvCxnSpPr>
          <p:nvPr/>
        </p:nvCxnSpPr>
        <p:spPr>
          <a:xfrm>
            <a:off x="7081284" y="3349256"/>
            <a:ext cx="1399986" cy="330104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2F11D1A-816F-C609-0247-FC14B99941D7}"/>
              </a:ext>
            </a:extLst>
          </p:cNvPr>
          <p:cNvSpPr/>
          <p:nvPr/>
        </p:nvSpPr>
        <p:spPr>
          <a:xfrm>
            <a:off x="4971088" y="1690688"/>
            <a:ext cx="2550509" cy="165856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 you record, more steps are added to the sequence. Click on </a:t>
            </a: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done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the bottom after all the steps are recorded..</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8385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01B4-8B35-9A89-31B5-7B2A64136087}"/>
              </a:ext>
            </a:extLst>
          </p:cNvPr>
          <p:cNvSpPr>
            <a:spLocks noGrp="1"/>
          </p:cNvSpPr>
          <p:nvPr>
            <p:ph type="title"/>
          </p:nvPr>
        </p:nvSpPr>
        <p:spPr/>
        <p:style>
          <a:lnRef idx="2">
            <a:schemeClr val="accent2"/>
          </a:lnRef>
          <a:fillRef idx="1">
            <a:schemeClr val="lt1"/>
          </a:fillRef>
          <a:effectRef idx="0">
            <a:schemeClr val="accent2"/>
          </a:effectRef>
          <a:fontRef idx="minor">
            <a:schemeClr val="dk1"/>
          </a:fontRef>
        </p:style>
        <p:txBody>
          <a:bodyPr>
            <a:noAutofit/>
          </a:bodyPr>
          <a:lstStyle/>
          <a:p>
            <a:r>
              <a:rPr lang="en-SG" sz="2500" dirty="0"/>
              <a:t>Notice that the name and month is always the same, as we hardcoded the values. It will always be what you type (</a:t>
            </a:r>
            <a:r>
              <a:rPr lang="en-SG" sz="2500" dirty="0" err="1"/>
              <a:t>e.g</a:t>
            </a:r>
            <a:r>
              <a:rPr lang="en-SG" sz="2500" dirty="0"/>
              <a:t> Jay Chou or your name). Hence, we need to change the hardcoded value to a dynamic value in a list</a:t>
            </a:r>
          </a:p>
        </p:txBody>
      </p:sp>
      <p:pic>
        <p:nvPicPr>
          <p:cNvPr id="5" name="Picture 4">
            <a:extLst>
              <a:ext uri="{FF2B5EF4-FFF2-40B4-BE49-F238E27FC236}">
                <a16:creationId xmlns:a16="http://schemas.microsoft.com/office/drawing/2014/main" id="{934546B9-6E5C-42CD-13A7-55F590C3CF29}"/>
              </a:ext>
            </a:extLst>
          </p:cNvPr>
          <p:cNvPicPr>
            <a:picLocks noChangeAspect="1"/>
          </p:cNvPicPr>
          <p:nvPr/>
        </p:nvPicPr>
        <p:blipFill rotWithShape="1">
          <a:blip r:embed="rId2"/>
          <a:srcRect t="15995"/>
          <a:stretch/>
        </p:blipFill>
        <p:spPr>
          <a:xfrm>
            <a:off x="643738" y="1809689"/>
            <a:ext cx="8445934" cy="3462143"/>
          </a:xfrm>
          <a:prstGeom prst="rect">
            <a:avLst/>
          </a:prstGeom>
        </p:spPr>
      </p:pic>
      <p:sp>
        <p:nvSpPr>
          <p:cNvPr id="9" name="Rectangle 8">
            <a:extLst>
              <a:ext uri="{FF2B5EF4-FFF2-40B4-BE49-F238E27FC236}">
                <a16:creationId xmlns:a16="http://schemas.microsoft.com/office/drawing/2014/main" id="{2347D02F-1A40-4A7D-23F5-36A09F6DF14A}"/>
              </a:ext>
            </a:extLst>
          </p:cNvPr>
          <p:cNvSpPr/>
          <p:nvPr/>
        </p:nvSpPr>
        <p:spPr>
          <a:xfrm>
            <a:off x="5411972" y="3775006"/>
            <a:ext cx="3264195" cy="721494"/>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1" name="Picture 10">
            <a:extLst>
              <a:ext uri="{FF2B5EF4-FFF2-40B4-BE49-F238E27FC236}">
                <a16:creationId xmlns:a16="http://schemas.microsoft.com/office/drawing/2014/main" id="{C4878E4F-E12E-BDF4-DED4-A493477A983F}"/>
              </a:ext>
            </a:extLst>
          </p:cNvPr>
          <p:cNvPicPr>
            <a:picLocks noChangeAspect="1"/>
          </p:cNvPicPr>
          <p:nvPr/>
        </p:nvPicPr>
        <p:blipFill>
          <a:blip r:embed="rId3"/>
          <a:stretch>
            <a:fillRect/>
          </a:stretch>
        </p:blipFill>
        <p:spPr>
          <a:xfrm>
            <a:off x="679048" y="5390833"/>
            <a:ext cx="6365021" cy="136188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CD5AF7A3-A54C-1BF7-0D93-F45CC4FA051F}"/>
              </a:ext>
            </a:extLst>
          </p:cNvPr>
          <p:cNvCxnSpPr>
            <a:cxnSpLocks/>
          </p:cNvCxnSpPr>
          <p:nvPr/>
        </p:nvCxnSpPr>
        <p:spPr>
          <a:xfrm flipV="1">
            <a:off x="4974672" y="4085439"/>
            <a:ext cx="1375794" cy="16526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AFD5CA4-E11E-E196-1778-FBD72694E5BF}"/>
              </a:ext>
            </a:extLst>
          </p:cNvPr>
          <p:cNvCxnSpPr>
            <a:cxnSpLocks/>
          </p:cNvCxnSpPr>
          <p:nvPr/>
        </p:nvCxnSpPr>
        <p:spPr>
          <a:xfrm flipH="1">
            <a:off x="7180976" y="1690688"/>
            <a:ext cx="3161869" cy="225213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837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D0895E-C7F2-4107-F280-8B8B4FD67DA5}"/>
              </a:ext>
            </a:extLst>
          </p:cNvPr>
          <p:cNvPicPr>
            <a:picLocks noChangeAspect="1"/>
          </p:cNvPicPr>
          <p:nvPr/>
        </p:nvPicPr>
        <p:blipFill>
          <a:blip r:embed="rId2"/>
          <a:stretch>
            <a:fillRect/>
          </a:stretch>
        </p:blipFill>
        <p:spPr>
          <a:xfrm>
            <a:off x="4328718" y="636711"/>
            <a:ext cx="6825243" cy="4895850"/>
          </a:xfrm>
          <a:prstGeom prst="rect">
            <a:avLst/>
          </a:prstGeom>
        </p:spPr>
      </p:pic>
      <p:pic>
        <p:nvPicPr>
          <p:cNvPr id="5" name="Picture 4">
            <a:extLst>
              <a:ext uri="{FF2B5EF4-FFF2-40B4-BE49-F238E27FC236}">
                <a16:creationId xmlns:a16="http://schemas.microsoft.com/office/drawing/2014/main" id="{300972DA-FFFB-1B09-F8FE-70705877F8FD}"/>
              </a:ext>
            </a:extLst>
          </p:cNvPr>
          <p:cNvPicPr>
            <a:picLocks noChangeAspect="1"/>
          </p:cNvPicPr>
          <p:nvPr/>
        </p:nvPicPr>
        <p:blipFill rotWithShape="1">
          <a:blip r:embed="rId3"/>
          <a:srcRect b="2975"/>
          <a:stretch/>
        </p:blipFill>
        <p:spPr>
          <a:xfrm>
            <a:off x="250377" y="710967"/>
            <a:ext cx="3384826" cy="2718033"/>
          </a:xfrm>
          <a:prstGeom prst="rect">
            <a:avLst/>
          </a:prstGeom>
        </p:spPr>
      </p:pic>
      <p:cxnSp>
        <p:nvCxnSpPr>
          <p:cNvPr id="13" name="Straight Arrow Connector 12">
            <a:extLst>
              <a:ext uri="{FF2B5EF4-FFF2-40B4-BE49-F238E27FC236}">
                <a16:creationId xmlns:a16="http://schemas.microsoft.com/office/drawing/2014/main" id="{4DC66EAE-C0BB-3EE1-5CD7-D5DAEF78081B}"/>
              </a:ext>
            </a:extLst>
          </p:cNvPr>
          <p:cNvCxnSpPr>
            <a:cxnSpLocks/>
          </p:cNvCxnSpPr>
          <p:nvPr/>
        </p:nvCxnSpPr>
        <p:spPr>
          <a:xfrm>
            <a:off x="1543574" y="2248250"/>
            <a:ext cx="2785145" cy="15939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63FFD32-16B5-2506-28C4-7288C3423ACF}"/>
              </a:ext>
            </a:extLst>
          </p:cNvPr>
          <p:cNvPicPr>
            <a:picLocks noChangeAspect="1"/>
          </p:cNvPicPr>
          <p:nvPr/>
        </p:nvPicPr>
        <p:blipFill rotWithShape="1">
          <a:blip r:embed="rId4"/>
          <a:srcRect t="2095" b="3953"/>
          <a:stretch/>
        </p:blipFill>
        <p:spPr>
          <a:xfrm>
            <a:off x="341658" y="4152550"/>
            <a:ext cx="3434459" cy="2658746"/>
          </a:xfrm>
          <a:prstGeom prst="rect">
            <a:avLst/>
          </a:prstGeom>
        </p:spPr>
      </p:pic>
      <p:sp>
        <p:nvSpPr>
          <p:cNvPr id="20" name="Rectangle 19">
            <a:extLst>
              <a:ext uri="{FF2B5EF4-FFF2-40B4-BE49-F238E27FC236}">
                <a16:creationId xmlns:a16="http://schemas.microsoft.com/office/drawing/2014/main" id="{913014E0-F153-5A1F-7275-AE852528A74A}"/>
              </a:ext>
            </a:extLst>
          </p:cNvPr>
          <p:cNvSpPr/>
          <p:nvPr/>
        </p:nvSpPr>
        <p:spPr>
          <a:xfrm>
            <a:off x="4032587" y="6585358"/>
            <a:ext cx="7443552" cy="22593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Note: If we want to streamline our recorded steps, we can remove the redundant clicks like “click link on web page”</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0E8A49E-0DB1-7600-011B-44F34777CE1E}"/>
              </a:ext>
            </a:extLst>
          </p:cNvPr>
          <p:cNvSpPr/>
          <p:nvPr/>
        </p:nvSpPr>
        <p:spPr>
          <a:xfrm>
            <a:off x="8512573" y="4903718"/>
            <a:ext cx="2716890" cy="127446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 need to change the values from the typed value “Alan” to the variable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personName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8" name="Straight Arrow Connector 27">
            <a:extLst>
              <a:ext uri="{FF2B5EF4-FFF2-40B4-BE49-F238E27FC236}">
                <a16:creationId xmlns:a16="http://schemas.microsoft.com/office/drawing/2014/main" id="{F5B00BED-0FB1-C6A4-9401-9B5DCABAE1D6}"/>
              </a:ext>
            </a:extLst>
          </p:cNvPr>
          <p:cNvCxnSpPr>
            <a:cxnSpLocks/>
          </p:cNvCxnSpPr>
          <p:nvPr/>
        </p:nvCxnSpPr>
        <p:spPr>
          <a:xfrm flipV="1">
            <a:off x="2058887" y="2835479"/>
            <a:ext cx="6497912" cy="29280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4B145D50-4BE5-B635-7DA4-095AE46250E4}"/>
              </a:ext>
            </a:extLst>
          </p:cNvPr>
          <p:cNvSpPr txBox="1">
            <a:spLocks/>
          </p:cNvSpPr>
          <p:nvPr/>
        </p:nvSpPr>
        <p:spPr>
          <a:xfrm>
            <a:off x="4697833" y="202934"/>
            <a:ext cx="1501632" cy="433777"/>
          </a:xfrm>
          <a:prstGeom prst="rect">
            <a:avLst/>
          </a:prstGeom>
          <a:noFill/>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SG" sz="2500" b="1" dirty="0">
                <a:solidFill>
                  <a:srgbClr val="0070C0"/>
                </a:solidFill>
              </a:rPr>
              <a:t>Method 1</a:t>
            </a:r>
          </a:p>
        </p:txBody>
      </p:sp>
    </p:spTree>
    <p:extLst>
      <p:ext uri="{BB962C8B-B14F-4D97-AF65-F5344CB8AC3E}">
        <p14:creationId xmlns:p14="http://schemas.microsoft.com/office/powerpoint/2010/main" val="1553162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2D1CA1-C6D4-FDE7-4CE0-DA3DBE5A31DA}"/>
              </a:ext>
            </a:extLst>
          </p:cNvPr>
          <p:cNvPicPr>
            <a:picLocks noChangeAspect="1"/>
          </p:cNvPicPr>
          <p:nvPr/>
        </p:nvPicPr>
        <p:blipFill>
          <a:blip r:embed="rId2"/>
          <a:stretch>
            <a:fillRect/>
          </a:stretch>
        </p:blipFill>
        <p:spPr>
          <a:xfrm>
            <a:off x="6475805" y="568287"/>
            <a:ext cx="5446101" cy="602191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6C6711BC-1100-3FC7-12F6-5A35E7BBF945}"/>
              </a:ext>
            </a:extLst>
          </p:cNvPr>
          <p:cNvCxnSpPr>
            <a:cxnSpLocks/>
            <a:stCxn id="14" idx="3"/>
          </p:cNvCxnSpPr>
          <p:nvPr/>
        </p:nvCxnSpPr>
        <p:spPr>
          <a:xfrm flipV="1">
            <a:off x="5716196" y="2914840"/>
            <a:ext cx="5242070" cy="66440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609F40-AE7B-2A67-9249-4F853D90E34C}"/>
              </a:ext>
            </a:extLst>
          </p:cNvPr>
          <p:cNvCxnSpPr>
            <a:cxnSpLocks/>
          </p:cNvCxnSpPr>
          <p:nvPr/>
        </p:nvCxnSpPr>
        <p:spPr>
          <a:xfrm flipV="1">
            <a:off x="8242997" y="5404649"/>
            <a:ext cx="404037" cy="40359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24D2133C-E933-7CEB-979A-4F25CCEA5066}"/>
              </a:ext>
            </a:extLst>
          </p:cNvPr>
          <p:cNvSpPr>
            <a:spLocks noGrp="1"/>
          </p:cNvSpPr>
          <p:nvPr>
            <p:ph type="title"/>
          </p:nvPr>
        </p:nvSpPr>
        <p:spPr>
          <a:xfrm>
            <a:off x="840143" y="3145465"/>
            <a:ext cx="4876053" cy="867554"/>
          </a:xfrm>
        </p:spPr>
        <p:style>
          <a:lnRef idx="2">
            <a:schemeClr val="accent2"/>
          </a:lnRef>
          <a:fillRef idx="1">
            <a:schemeClr val="lt1"/>
          </a:fillRef>
          <a:effectRef idx="0">
            <a:schemeClr val="accent2"/>
          </a:effectRef>
          <a:fontRef idx="minor">
            <a:schemeClr val="dk1"/>
          </a:fontRef>
        </p:style>
        <p:txBody>
          <a:bodyPr>
            <a:noAutofit/>
          </a:bodyPr>
          <a:lstStyle/>
          <a:p>
            <a:r>
              <a:rPr lang="en-SG" sz="1800" dirty="0"/>
              <a:t>We can also change the Text from a hard coded text to the </a:t>
            </a:r>
            <a:r>
              <a:rPr lang="en-SG" sz="1800" dirty="0" err="1"/>
              <a:t>personName</a:t>
            </a:r>
            <a:r>
              <a:rPr lang="en-SG" sz="1800" dirty="0"/>
              <a:t> variable by clicking the icon “{x}”</a:t>
            </a:r>
          </a:p>
        </p:txBody>
      </p:sp>
      <p:sp>
        <p:nvSpPr>
          <p:cNvPr id="3" name="Title 1">
            <a:extLst>
              <a:ext uri="{FF2B5EF4-FFF2-40B4-BE49-F238E27FC236}">
                <a16:creationId xmlns:a16="http://schemas.microsoft.com/office/drawing/2014/main" id="{B613CC61-1DDB-A014-43DD-DEBAED1C536D}"/>
              </a:ext>
            </a:extLst>
          </p:cNvPr>
          <p:cNvSpPr txBox="1">
            <a:spLocks/>
          </p:cNvSpPr>
          <p:nvPr/>
        </p:nvSpPr>
        <p:spPr>
          <a:xfrm>
            <a:off x="4566505" y="238726"/>
            <a:ext cx="1529495" cy="433777"/>
          </a:xfrm>
          <a:prstGeom prst="rect">
            <a:avLst/>
          </a:prstGeom>
          <a:noFill/>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SG" sz="2500" b="1" dirty="0">
                <a:solidFill>
                  <a:srgbClr val="0070C0"/>
                </a:solidFill>
              </a:rPr>
              <a:t>Method 2</a:t>
            </a:r>
          </a:p>
        </p:txBody>
      </p:sp>
    </p:spTree>
    <p:extLst>
      <p:ext uri="{BB962C8B-B14F-4D97-AF65-F5344CB8AC3E}">
        <p14:creationId xmlns:p14="http://schemas.microsoft.com/office/powerpoint/2010/main" val="276940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E5A646-39E8-2DE1-B7E4-2F0BB21B244B}"/>
              </a:ext>
            </a:extLst>
          </p:cNvPr>
          <p:cNvPicPr>
            <a:picLocks noChangeAspect="1"/>
          </p:cNvPicPr>
          <p:nvPr/>
        </p:nvPicPr>
        <p:blipFill>
          <a:blip r:embed="rId2"/>
          <a:stretch>
            <a:fillRect/>
          </a:stretch>
        </p:blipFill>
        <p:spPr>
          <a:xfrm>
            <a:off x="6096000" y="164756"/>
            <a:ext cx="5874052" cy="6693244"/>
          </a:xfrm>
          <a:prstGeom prst="rect">
            <a:avLst/>
          </a:prstGeom>
        </p:spPr>
      </p:pic>
      <p:cxnSp>
        <p:nvCxnSpPr>
          <p:cNvPr id="9" name="Straight Arrow Connector 8">
            <a:extLst>
              <a:ext uri="{FF2B5EF4-FFF2-40B4-BE49-F238E27FC236}">
                <a16:creationId xmlns:a16="http://schemas.microsoft.com/office/drawing/2014/main" id="{94609F40-AE7B-2A67-9249-4F853D90E34C}"/>
              </a:ext>
            </a:extLst>
          </p:cNvPr>
          <p:cNvCxnSpPr>
            <a:cxnSpLocks/>
            <a:stCxn id="14" idx="3"/>
          </p:cNvCxnSpPr>
          <p:nvPr/>
        </p:nvCxnSpPr>
        <p:spPr>
          <a:xfrm>
            <a:off x="4798413" y="4561272"/>
            <a:ext cx="3389242" cy="74895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24D2133C-E933-7CEB-979A-4F25CCEA5066}"/>
              </a:ext>
            </a:extLst>
          </p:cNvPr>
          <p:cNvSpPr>
            <a:spLocks noGrp="1"/>
          </p:cNvSpPr>
          <p:nvPr>
            <p:ph type="title"/>
          </p:nvPr>
        </p:nvSpPr>
        <p:spPr>
          <a:xfrm>
            <a:off x="498955" y="4231762"/>
            <a:ext cx="4299458" cy="659020"/>
          </a:xfrm>
        </p:spPr>
        <p:style>
          <a:lnRef idx="2">
            <a:schemeClr val="accent2"/>
          </a:lnRef>
          <a:fillRef idx="1">
            <a:schemeClr val="lt1"/>
          </a:fillRef>
          <a:effectRef idx="0">
            <a:schemeClr val="accent2"/>
          </a:effectRef>
          <a:fontRef idx="minor">
            <a:schemeClr val="dk1"/>
          </a:fontRef>
        </p:style>
        <p:txBody>
          <a:bodyPr>
            <a:noAutofit/>
          </a:bodyPr>
          <a:lstStyle/>
          <a:p>
            <a:r>
              <a:rPr lang="en-SG" sz="1800" dirty="0"/>
              <a:t>Then we select the variable created when we read the excel (</a:t>
            </a:r>
            <a:r>
              <a:rPr lang="en-SG" sz="1800" dirty="0" err="1"/>
              <a:t>e.g</a:t>
            </a:r>
            <a:r>
              <a:rPr lang="en-SG" sz="1800" dirty="0"/>
              <a:t> </a:t>
            </a:r>
            <a:r>
              <a:rPr lang="en-SG" sz="1800" dirty="0" err="1"/>
              <a:t>personMonth</a:t>
            </a:r>
            <a:r>
              <a:rPr lang="en-SG" sz="1800" dirty="0"/>
              <a:t>)</a:t>
            </a:r>
          </a:p>
        </p:txBody>
      </p:sp>
      <p:sp>
        <p:nvSpPr>
          <p:cNvPr id="2" name="Title 1">
            <a:extLst>
              <a:ext uri="{FF2B5EF4-FFF2-40B4-BE49-F238E27FC236}">
                <a16:creationId xmlns:a16="http://schemas.microsoft.com/office/drawing/2014/main" id="{F9D57E54-3AB9-0A43-E0B1-FE01E2030894}"/>
              </a:ext>
            </a:extLst>
          </p:cNvPr>
          <p:cNvSpPr txBox="1">
            <a:spLocks/>
          </p:cNvSpPr>
          <p:nvPr/>
        </p:nvSpPr>
        <p:spPr>
          <a:xfrm>
            <a:off x="4566505" y="238726"/>
            <a:ext cx="1529495" cy="433777"/>
          </a:xfrm>
          <a:prstGeom prst="rect">
            <a:avLst/>
          </a:prstGeom>
          <a:noFill/>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SG" sz="2500" b="1" dirty="0">
                <a:solidFill>
                  <a:srgbClr val="0070C0"/>
                </a:solidFill>
              </a:rPr>
              <a:t>Method 2</a:t>
            </a:r>
          </a:p>
        </p:txBody>
      </p:sp>
    </p:spTree>
    <p:extLst>
      <p:ext uri="{BB962C8B-B14F-4D97-AF65-F5344CB8AC3E}">
        <p14:creationId xmlns:p14="http://schemas.microsoft.com/office/powerpoint/2010/main" val="3826108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0488CC-A999-8C9D-DD80-9D66E2C509E0}"/>
              </a:ext>
            </a:extLst>
          </p:cNvPr>
          <p:cNvPicPr>
            <a:picLocks noChangeAspect="1"/>
          </p:cNvPicPr>
          <p:nvPr/>
        </p:nvPicPr>
        <p:blipFill rotWithShape="1">
          <a:blip r:embed="rId2"/>
          <a:srcRect r="54381" b="1708"/>
          <a:stretch/>
        </p:blipFill>
        <p:spPr>
          <a:xfrm>
            <a:off x="481616" y="96775"/>
            <a:ext cx="11061635" cy="6703148"/>
          </a:xfrm>
          <a:prstGeom prst="rect">
            <a:avLst/>
          </a:prstGeom>
        </p:spPr>
      </p:pic>
      <p:cxnSp>
        <p:nvCxnSpPr>
          <p:cNvPr id="6" name="Straight Arrow Connector 5">
            <a:extLst>
              <a:ext uri="{FF2B5EF4-FFF2-40B4-BE49-F238E27FC236}">
                <a16:creationId xmlns:a16="http://schemas.microsoft.com/office/drawing/2014/main" id="{1573B562-5E52-1C5A-A7E1-22384CF102BA}"/>
              </a:ext>
            </a:extLst>
          </p:cNvPr>
          <p:cNvCxnSpPr>
            <a:cxnSpLocks/>
          </p:cNvCxnSpPr>
          <p:nvPr/>
        </p:nvCxnSpPr>
        <p:spPr>
          <a:xfrm flipV="1">
            <a:off x="2296633" y="1541721"/>
            <a:ext cx="3125972" cy="146729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B83F301-202C-60AA-8AD9-7C94CC630F16}"/>
              </a:ext>
            </a:extLst>
          </p:cNvPr>
          <p:cNvCxnSpPr>
            <a:cxnSpLocks/>
          </p:cNvCxnSpPr>
          <p:nvPr/>
        </p:nvCxnSpPr>
        <p:spPr>
          <a:xfrm>
            <a:off x="6367130" y="2907307"/>
            <a:ext cx="542261" cy="21977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9D698B9-7837-35E6-0701-0B7194A9F939}"/>
              </a:ext>
            </a:extLst>
          </p:cNvPr>
          <p:cNvCxnSpPr>
            <a:cxnSpLocks/>
          </p:cNvCxnSpPr>
          <p:nvPr/>
        </p:nvCxnSpPr>
        <p:spPr>
          <a:xfrm>
            <a:off x="5083614" y="5610447"/>
            <a:ext cx="542261" cy="21977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240C361-D72D-7958-2652-06FDE4374A86}"/>
              </a:ext>
            </a:extLst>
          </p:cNvPr>
          <p:cNvSpPr/>
          <p:nvPr/>
        </p:nvSpPr>
        <p:spPr>
          <a:xfrm>
            <a:off x="648749" y="2300169"/>
            <a:ext cx="2550509" cy="30161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Drag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Get Details of element on web page”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the flow.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hen add the UI element, unicorn name to extract </a:t>
            </a:r>
            <a:r>
              <a:rPr lang="en-US" dirty="0">
                <a:solidFill>
                  <a:prstClr val="black"/>
                </a:solidFill>
                <a:latin typeface="Calibri" panose="020F0502020204030204"/>
              </a:rPr>
              <a:t>the information.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 this case, it is “Radiant Crystal-Dazzler”</a:t>
            </a:r>
          </a:p>
        </p:txBody>
      </p:sp>
      <p:cxnSp>
        <p:nvCxnSpPr>
          <p:cNvPr id="13" name="Straight Arrow Connector 12">
            <a:extLst>
              <a:ext uri="{FF2B5EF4-FFF2-40B4-BE49-F238E27FC236}">
                <a16:creationId xmlns:a16="http://schemas.microsoft.com/office/drawing/2014/main" id="{724BA499-B834-C942-F4AF-E1F9B6054DE8}"/>
              </a:ext>
            </a:extLst>
          </p:cNvPr>
          <p:cNvCxnSpPr>
            <a:cxnSpLocks/>
          </p:cNvCxnSpPr>
          <p:nvPr/>
        </p:nvCxnSpPr>
        <p:spPr>
          <a:xfrm>
            <a:off x="6096000" y="6157394"/>
            <a:ext cx="542261" cy="21977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718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D17E69-89D9-191B-D3BF-17CCAFB7345F}"/>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717CADB8-9193-2A0C-F793-254299592E34}"/>
              </a:ext>
            </a:extLst>
          </p:cNvPr>
          <p:cNvPicPr>
            <a:picLocks noChangeAspect="1"/>
          </p:cNvPicPr>
          <p:nvPr/>
        </p:nvPicPr>
        <p:blipFill rotWithShape="1">
          <a:blip r:embed="rId2"/>
          <a:srcRect t="4114"/>
          <a:stretch/>
        </p:blipFill>
        <p:spPr>
          <a:xfrm>
            <a:off x="263225" y="847288"/>
            <a:ext cx="11665550" cy="5394906"/>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BAD0F66-8981-97E8-E4BC-C5BD7C4C252E}"/>
              </a:ext>
            </a:extLst>
          </p:cNvPr>
          <p:cNvCxnSpPr>
            <a:cxnSpLocks/>
          </p:cNvCxnSpPr>
          <p:nvPr/>
        </p:nvCxnSpPr>
        <p:spPr>
          <a:xfrm>
            <a:off x="2286343" y="3009013"/>
            <a:ext cx="3519376" cy="123337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AF48F20-9777-145E-EC68-07B4BF5E1293}"/>
              </a:ext>
            </a:extLst>
          </p:cNvPr>
          <p:cNvSpPr/>
          <p:nvPr/>
        </p:nvSpPr>
        <p:spPr>
          <a:xfrm>
            <a:off x="1208034" y="1992847"/>
            <a:ext cx="2550509" cy="163285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Ctrl + Select this. Then rename the variable to </a:t>
            </a:r>
            <a:r>
              <a:rPr lang="en-US" dirty="0">
                <a:solidFill>
                  <a:prstClr val="black"/>
                </a:solidFill>
                <a:latin typeface="Calibri" panose="020F0502020204030204"/>
              </a:rPr>
              <a:t>U</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nicornName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the property screen.</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3444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7F7FD8-C245-B77D-2E61-10832A32B61C}"/>
              </a:ext>
            </a:extLst>
          </p:cNvPr>
          <p:cNvPicPr>
            <a:picLocks noChangeAspect="1"/>
          </p:cNvPicPr>
          <p:nvPr/>
        </p:nvPicPr>
        <p:blipFill>
          <a:blip r:embed="rId3"/>
          <a:stretch>
            <a:fillRect/>
          </a:stretch>
        </p:blipFill>
        <p:spPr>
          <a:xfrm>
            <a:off x="2613837" y="510206"/>
            <a:ext cx="8172600" cy="5528524"/>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2DB3EB7-264A-7BCB-9616-930145636A72}"/>
              </a:ext>
            </a:extLst>
          </p:cNvPr>
          <p:cNvCxnSpPr>
            <a:cxnSpLocks/>
          </p:cNvCxnSpPr>
          <p:nvPr/>
        </p:nvCxnSpPr>
        <p:spPr>
          <a:xfrm>
            <a:off x="2296633" y="3009014"/>
            <a:ext cx="2307265" cy="14991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6CD6450-F84E-7147-1AA8-7814D4E6993E}"/>
              </a:ext>
            </a:extLst>
          </p:cNvPr>
          <p:cNvSpPr/>
          <p:nvPr/>
        </p:nvSpPr>
        <p:spPr>
          <a:xfrm>
            <a:off x="1291924" y="1943977"/>
            <a:ext cx="2550509" cy="213007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Change the variable name to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unicornName</a:t>
            </a:r>
            <a:r>
              <a:rPr lang="en-US" dirty="0">
                <a:solidFill>
                  <a:prstClr val="black"/>
                </a:solidFill>
                <a:latin typeface="Calibri" panose="020F0502020204030204"/>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hen click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Save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D6AC01EB-D348-2FA5-9D1A-39EB8E2970C3}"/>
              </a:ext>
            </a:extLst>
          </p:cNvPr>
          <p:cNvCxnSpPr>
            <a:cxnSpLocks/>
          </p:cNvCxnSpPr>
          <p:nvPr/>
        </p:nvCxnSpPr>
        <p:spPr>
          <a:xfrm>
            <a:off x="6992681" y="5188689"/>
            <a:ext cx="1260696" cy="37568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9322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774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hat is Microsoft Dataverse? - Power Apps | Microsoft Learn">
            <a:extLst>
              <a:ext uri="{FF2B5EF4-FFF2-40B4-BE49-F238E27FC236}">
                <a16:creationId xmlns:a16="http://schemas.microsoft.com/office/drawing/2014/main" id="{F9DF319F-D22C-2D81-FF06-B9CD5A9AE4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143941" y="643467"/>
            <a:ext cx="9904118" cy="557106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E28CC0E-DCB5-27D2-7083-DA918227F0FC}"/>
              </a:ext>
            </a:extLst>
          </p:cNvPr>
          <p:cNvSpPr/>
          <p:nvPr/>
        </p:nvSpPr>
        <p:spPr>
          <a:xfrm>
            <a:off x="5408429" y="2642190"/>
            <a:ext cx="1534632" cy="157362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05464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0351-59F3-FD3F-D894-FB24D642ECC0}"/>
              </a:ext>
            </a:extLst>
          </p:cNvPr>
          <p:cNvSpPr>
            <a:spLocks noGrp="1"/>
          </p:cNvSpPr>
          <p:nvPr>
            <p:ph type="title"/>
          </p:nvPr>
        </p:nvSpPr>
        <p:spPr/>
        <p:txBody>
          <a:bodyPr/>
          <a:lstStyle/>
          <a:p>
            <a:r>
              <a:rPr lang="en-SG" dirty="0"/>
              <a:t>Now that we have the Unicorn name, lets write to excel file:</a:t>
            </a:r>
          </a:p>
        </p:txBody>
      </p:sp>
      <p:pic>
        <p:nvPicPr>
          <p:cNvPr id="5" name="Picture 4">
            <a:extLst>
              <a:ext uri="{FF2B5EF4-FFF2-40B4-BE49-F238E27FC236}">
                <a16:creationId xmlns:a16="http://schemas.microsoft.com/office/drawing/2014/main" id="{3A252016-7DD8-376E-9AFB-BFEAD2F5E30B}"/>
              </a:ext>
            </a:extLst>
          </p:cNvPr>
          <p:cNvPicPr>
            <a:picLocks noChangeAspect="1"/>
          </p:cNvPicPr>
          <p:nvPr/>
        </p:nvPicPr>
        <p:blipFill>
          <a:blip r:embed="rId2"/>
          <a:stretch>
            <a:fillRect/>
          </a:stretch>
        </p:blipFill>
        <p:spPr>
          <a:xfrm>
            <a:off x="675996" y="1690688"/>
            <a:ext cx="10840007" cy="4940554"/>
          </a:xfrm>
          <a:prstGeom prst="rect">
            <a:avLst/>
          </a:prstGeom>
        </p:spPr>
      </p:pic>
      <p:cxnSp>
        <p:nvCxnSpPr>
          <p:cNvPr id="6" name="Straight Arrow Connector 5">
            <a:extLst>
              <a:ext uri="{FF2B5EF4-FFF2-40B4-BE49-F238E27FC236}">
                <a16:creationId xmlns:a16="http://schemas.microsoft.com/office/drawing/2014/main" id="{7E1AFB86-4C14-291F-27E7-963099CDAF40}"/>
              </a:ext>
            </a:extLst>
          </p:cNvPr>
          <p:cNvCxnSpPr>
            <a:cxnSpLocks/>
            <a:stCxn id="9" idx="3"/>
          </p:cNvCxnSpPr>
          <p:nvPr/>
        </p:nvCxnSpPr>
        <p:spPr>
          <a:xfrm>
            <a:off x="3842433" y="2430417"/>
            <a:ext cx="1899148" cy="2570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2AEB0B2-ECDF-6AAB-5B22-D31B877E518B}"/>
              </a:ext>
            </a:extLst>
          </p:cNvPr>
          <p:cNvSpPr/>
          <p:nvPr/>
        </p:nvSpPr>
        <p:spPr>
          <a:xfrm>
            <a:off x="1291924" y="1943977"/>
            <a:ext cx="2550509" cy="97287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Drag Write to Excel Worksheet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the flow.   </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C16A1C3D-FC6E-8CC4-7C38-C9FDA57FDAE0}"/>
              </a:ext>
            </a:extLst>
          </p:cNvPr>
          <p:cNvSpPr/>
          <p:nvPr/>
        </p:nvSpPr>
        <p:spPr>
          <a:xfrm>
            <a:off x="2379989" y="4680872"/>
            <a:ext cx="2550509" cy="97287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Put values as C and 2 to write C2 cell (Unicorn Name). </a:t>
            </a:r>
            <a:endParaRPr lang="en-US" b="1" dirty="0">
              <a:sym typeface="Wingdings" panose="05000000000000000000" pitchFamily="2" charset="2"/>
            </a:endParaRPr>
          </a:p>
        </p:txBody>
      </p:sp>
      <p:cxnSp>
        <p:nvCxnSpPr>
          <p:cNvPr id="12" name="Straight Arrow Connector 11">
            <a:extLst>
              <a:ext uri="{FF2B5EF4-FFF2-40B4-BE49-F238E27FC236}">
                <a16:creationId xmlns:a16="http://schemas.microsoft.com/office/drawing/2014/main" id="{CF956444-5DBE-863E-9547-D3DF4230F3FE}"/>
              </a:ext>
            </a:extLst>
          </p:cNvPr>
          <p:cNvCxnSpPr>
            <a:cxnSpLocks/>
          </p:cNvCxnSpPr>
          <p:nvPr/>
        </p:nvCxnSpPr>
        <p:spPr>
          <a:xfrm>
            <a:off x="4792007" y="5038938"/>
            <a:ext cx="1024002" cy="1283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E551387-0058-4708-E77C-F7CF2A1CF10D}"/>
              </a:ext>
            </a:extLst>
          </p:cNvPr>
          <p:cNvCxnSpPr>
            <a:cxnSpLocks/>
          </p:cNvCxnSpPr>
          <p:nvPr/>
        </p:nvCxnSpPr>
        <p:spPr>
          <a:xfrm>
            <a:off x="4792007" y="5397004"/>
            <a:ext cx="1024002" cy="1283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4B5A65E-586C-6B98-7D1C-A6621461F9E1}"/>
              </a:ext>
            </a:extLst>
          </p:cNvPr>
          <p:cNvCxnSpPr>
            <a:cxnSpLocks/>
          </p:cNvCxnSpPr>
          <p:nvPr/>
        </p:nvCxnSpPr>
        <p:spPr>
          <a:xfrm>
            <a:off x="4813272" y="4145132"/>
            <a:ext cx="1024002" cy="1283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314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AC9BD-1AEE-2A7C-8352-641514B143AD}"/>
              </a:ext>
            </a:extLst>
          </p:cNvPr>
          <p:cNvSpPr>
            <a:spLocks noGrp="1"/>
          </p:cNvSpPr>
          <p:nvPr>
            <p:ph type="title"/>
          </p:nvPr>
        </p:nvSpPr>
        <p:spPr/>
        <p:txBody>
          <a:bodyPr/>
          <a:lstStyle/>
          <a:p>
            <a:r>
              <a:rPr lang="en-SG" dirty="0"/>
              <a:t>Lastly, drag the save excel function:</a:t>
            </a:r>
          </a:p>
        </p:txBody>
      </p:sp>
      <p:pic>
        <p:nvPicPr>
          <p:cNvPr id="5" name="Picture 4">
            <a:extLst>
              <a:ext uri="{FF2B5EF4-FFF2-40B4-BE49-F238E27FC236}">
                <a16:creationId xmlns:a16="http://schemas.microsoft.com/office/drawing/2014/main" id="{6762E5C5-574D-F5E0-7F0A-237143401F42}"/>
              </a:ext>
            </a:extLst>
          </p:cNvPr>
          <p:cNvPicPr>
            <a:picLocks noChangeAspect="1"/>
          </p:cNvPicPr>
          <p:nvPr/>
        </p:nvPicPr>
        <p:blipFill>
          <a:blip r:embed="rId2"/>
          <a:stretch>
            <a:fillRect/>
          </a:stretch>
        </p:blipFill>
        <p:spPr>
          <a:xfrm>
            <a:off x="1439604" y="1838086"/>
            <a:ext cx="8611043" cy="4654789"/>
          </a:xfrm>
          <a:prstGeom prst="rect">
            <a:avLst/>
          </a:prstGeom>
        </p:spPr>
      </p:pic>
      <p:cxnSp>
        <p:nvCxnSpPr>
          <p:cNvPr id="6" name="Straight Arrow Connector 5">
            <a:extLst>
              <a:ext uri="{FF2B5EF4-FFF2-40B4-BE49-F238E27FC236}">
                <a16:creationId xmlns:a16="http://schemas.microsoft.com/office/drawing/2014/main" id="{24B68C62-71DD-3670-BC0C-D1330222FFB3}"/>
              </a:ext>
            </a:extLst>
          </p:cNvPr>
          <p:cNvCxnSpPr>
            <a:cxnSpLocks/>
          </p:cNvCxnSpPr>
          <p:nvPr/>
        </p:nvCxnSpPr>
        <p:spPr>
          <a:xfrm>
            <a:off x="1886042" y="2122073"/>
            <a:ext cx="1899148" cy="2570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2E5EAC0-90A2-247A-5021-28FCAC79C858}"/>
              </a:ext>
            </a:extLst>
          </p:cNvPr>
          <p:cNvCxnSpPr>
            <a:cxnSpLocks/>
          </p:cNvCxnSpPr>
          <p:nvPr/>
        </p:nvCxnSpPr>
        <p:spPr>
          <a:xfrm>
            <a:off x="5745125" y="5464241"/>
            <a:ext cx="1899148" cy="2570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8994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2DB5F2-ADFA-7BD8-8B9A-7D11367DFF8C}"/>
              </a:ext>
            </a:extLst>
          </p:cNvPr>
          <p:cNvPicPr>
            <a:picLocks noChangeAspect="1"/>
          </p:cNvPicPr>
          <p:nvPr/>
        </p:nvPicPr>
        <p:blipFill rotWithShape="1">
          <a:blip r:embed="rId2"/>
          <a:srcRect l="23456"/>
          <a:stretch/>
        </p:blipFill>
        <p:spPr>
          <a:xfrm>
            <a:off x="3171039" y="22170"/>
            <a:ext cx="8486468" cy="6835830"/>
          </a:xfrm>
          <a:prstGeom prst="rect">
            <a:avLst/>
          </a:prstGeom>
        </p:spPr>
      </p:pic>
      <p:cxnSp>
        <p:nvCxnSpPr>
          <p:cNvPr id="6" name="Straight Arrow Connector 5">
            <a:extLst>
              <a:ext uri="{FF2B5EF4-FFF2-40B4-BE49-F238E27FC236}">
                <a16:creationId xmlns:a16="http://schemas.microsoft.com/office/drawing/2014/main" id="{3EAB70EB-C1BF-C517-6BD9-011D6F08B91B}"/>
              </a:ext>
            </a:extLst>
          </p:cNvPr>
          <p:cNvCxnSpPr>
            <a:cxnSpLocks/>
          </p:cNvCxnSpPr>
          <p:nvPr/>
        </p:nvCxnSpPr>
        <p:spPr>
          <a:xfrm flipV="1">
            <a:off x="2656764" y="429860"/>
            <a:ext cx="1215145" cy="100490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7781EC-D460-0CF7-012D-86AF4229C90F}"/>
              </a:ext>
            </a:extLst>
          </p:cNvPr>
          <p:cNvSpPr>
            <a:spLocks noGrp="1"/>
          </p:cNvSpPr>
          <p:nvPr>
            <p:ph type="title"/>
          </p:nvPr>
        </p:nvSpPr>
        <p:spPr>
          <a:xfrm>
            <a:off x="436228" y="1734566"/>
            <a:ext cx="2734811" cy="589184"/>
          </a:xfrm>
        </p:spPr>
        <p:txBody>
          <a:bodyPr>
            <a:normAutofit fontScale="90000"/>
          </a:bodyPr>
          <a:lstStyle/>
          <a:p>
            <a:r>
              <a:rPr lang="en-SG" sz="2500" b="1" dirty="0">
                <a:solidFill>
                  <a:srgbClr val="0070C0"/>
                </a:solidFill>
              </a:rPr>
              <a:t>Click on run button to test the flow</a:t>
            </a:r>
          </a:p>
        </p:txBody>
      </p:sp>
    </p:spTree>
    <p:extLst>
      <p:ext uri="{BB962C8B-B14F-4D97-AF65-F5344CB8AC3E}">
        <p14:creationId xmlns:p14="http://schemas.microsoft.com/office/powerpoint/2010/main" val="601043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40E02F5-94BD-CC69-10AF-E15D8F14C87E}"/>
              </a:ext>
            </a:extLst>
          </p:cNvPr>
          <p:cNvSpPr>
            <a:spLocks noGrp="1"/>
          </p:cNvSpPr>
          <p:nvPr>
            <p:ph type="title"/>
          </p:nvPr>
        </p:nvSpPr>
        <p:spPr>
          <a:xfrm>
            <a:off x="640080" y="325369"/>
            <a:ext cx="4688724" cy="1956841"/>
          </a:xfrm>
        </p:spPr>
        <p:txBody>
          <a:bodyPr anchor="b">
            <a:normAutofit fontScale="90000"/>
          </a:bodyPr>
          <a:lstStyle/>
          <a:p>
            <a:r>
              <a:rPr lang="en-SG" sz="5400" b="1" dirty="0">
                <a:solidFill>
                  <a:srgbClr val="002060"/>
                </a:solidFill>
              </a:rPr>
              <a:t>PowerApps – Robotic Process Automation</a:t>
            </a:r>
          </a:p>
        </p:txBody>
      </p:sp>
      <p:pic>
        <p:nvPicPr>
          <p:cNvPr id="7" name="Picture 6" descr="Laptop open on desk at night">
            <a:extLst>
              <a:ext uri="{FF2B5EF4-FFF2-40B4-BE49-F238E27FC236}">
                <a16:creationId xmlns:a16="http://schemas.microsoft.com/office/drawing/2014/main" id="{0AD851CB-F591-9088-6B24-D442CCCC27CA}"/>
              </a:ext>
            </a:extLst>
          </p:cNvPr>
          <p:cNvPicPr>
            <a:picLocks noChangeAspect="1"/>
          </p:cNvPicPr>
          <p:nvPr/>
        </p:nvPicPr>
        <p:blipFill rotWithShape="1">
          <a:blip r:embed="rId2">
            <a:extLst>
              <a:ext uri="{28A0092B-C50C-407E-A947-70E740481C1C}">
                <a14:useLocalDpi xmlns:a14="http://schemas.microsoft.com/office/drawing/2010/main" val="0"/>
              </a:ext>
            </a:extLst>
          </a:blip>
          <a:srcRect l="21280" r="1176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graphicFrame>
        <p:nvGraphicFramePr>
          <p:cNvPr id="4" name="Diagram 3">
            <a:extLst>
              <a:ext uri="{FF2B5EF4-FFF2-40B4-BE49-F238E27FC236}">
                <a16:creationId xmlns:a16="http://schemas.microsoft.com/office/drawing/2014/main" id="{C590F2AF-4FEC-814E-AD5D-1DD7CC0B187C}"/>
              </a:ext>
            </a:extLst>
          </p:cNvPr>
          <p:cNvGraphicFramePr/>
          <p:nvPr>
            <p:extLst>
              <p:ext uri="{D42A27DB-BD31-4B8C-83A1-F6EECF244321}">
                <p14:modId xmlns:p14="http://schemas.microsoft.com/office/powerpoint/2010/main" val="2366446666"/>
              </p:ext>
            </p:extLst>
          </p:nvPr>
        </p:nvGraphicFramePr>
        <p:xfrm>
          <a:off x="480019" y="2282210"/>
          <a:ext cx="4688724" cy="39296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829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0321565-50CC-4349-9794-582A2585C748}"/>
              </a:ext>
            </a:extLst>
          </p:cNvPr>
          <p:cNvGraphicFramePr/>
          <p:nvPr>
            <p:extLst>
              <p:ext uri="{D42A27DB-BD31-4B8C-83A1-F6EECF244321}">
                <p14:modId xmlns:p14="http://schemas.microsoft.com/office/powerpoint/2010/main" val="3596472605"/>
              </p:ext>
            </p:extLst>
          </p:nvPr>
        </p:nvGraphicFramePr>
        <p:xfrm>
          <a:off x="2032000" y="1097172"/>
          <a:ext cx="8128000" cy="49009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0EF479D5-4F95-42F8-8545-A8D3C3EE67EA}"/>
              </a:ext>
            </a:extLst>
          </p:cNvPr>
          <p:cNvSpPr/>
          <p:nvPr/>
        </p:nvSpPr>
        <p:spPr>
          <a:xfrm>
            <a:off x="2032000" y="719666"/>
            <a:ext cx="3771900" cy="116628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b="1" dirty="0"/>
              <a:t>Our workflow for Email Automation</a:t>
            </a:r>
            <a:endParaRPr lang="en-US" sz="2000" b="1" dirty="0">
              <a:sym typeface="Wingdings" panose="05000000000000000000" pitchFamily="2" charset="2"/>
            </a:endParaRPr>
          </a:p>
        </p:txBody>
      </p:sp>
      <p:cxnSp>
        <p:nvCxnSpPr>
          <p:cNvPr id="6" name="Straight Arrow Connector 5">
            <a:extLst>
              <a:ext uri="{FF2B5EF4-FFF2-40B4-BE49-F238E27FC236}">
                <a16:creationId xmlns:a16="http://schemas.microsoft.com/office/drawing/2014/main" id="{99925115-00A1-4DD5-9000-B055E070B535}"/>
              </a:ext>
            </a:extLst>
          </p:cNvPr>
          <p:cNvCxnSpPr>
            <a:cxnSpLocks/>
          </p:cNvCxnSpPr>
          <p:nvPr/>
        </p:nvCxnSpPr>
        <p:spPr>
          <a:xfrm flipV="1">
            <a:off x="3543313" y="4565098"/>
            <a:ext cx="0" cy="48245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91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D9E202-056A-30C8-C01C-FB8B4A4D91C4}"/>
              </a:ext>
            </a:extLst>
          </p:cNvPr>
          <p:cNvPicPr>
            <a:picLocks noChangeAspect="1"/>
          </p:cNvPicPr>
          <p:nvPr/>
        </p:nvPicPr>
        <p:blipFill>
          <a:blip r:embed="rId2"/>
          <a:stretch>
            <a:fillRect/>
          </a:stretch>
        </p:blipFill>
        <p:spPr>
          <a:xfrm>
            <a:off x="461773" y="2919348"/>
            <a:ext cx="5904722" cy="3821205"/>
          </a:xfrm>
          <a:prstGeom prst="rect">
            <a:avLst/>
          </a:prstGeom>
        </p:spPr>
      </p:pic>
      <p:pic>
        <p:nvPicPr>
          <p:cNvPr id="4" name="Picture 3">
            <a:extLst>
              <a:ext uri="{FF2B5EF4-FFF2-40B4-BE49-F238E27FC236}">
                <a16:creationId xmlns:a16="http://schemas.microsoft.com/office/drawing/2014/main" id="{A0E0A801-0011-41F1-8AD4-1D3E644FBD99}"/>
              </a:ext>
            </a:extLst>
          </p:cNvPr>
          <p:cNvPicPr>
            <a:picLocks noChangeAspect="1"/>
          </p:cNvPicPr>
          <p:nvPr/>
        </p:nvPicPr>
        <p:blipFill rotWithShape="1">
          <a:blip r:embed="rId3"/>
          <a:srcRect b="37634"/>
          <a:stretch/>
        </p:blipFill>
        <p:spPr>
          <a:xfrm>
            <a:off x="195263" y="209551"/>
            <a:ext cx="10282238" cy="2324100"/>
          </a:xfrm>
          <a:prstGeom prst="rect">
            <a:avLst/>
          </a:prstGeom>
          <a:ln>
            <a:solidFill>
              <a:schemeClr val="tx1"/>
            </a:solidFill>
          </a:ln>
        </p:spPr>
      </p:pic>
      <p:cxnSp>
        <p:nvCxnSpPr>
          <p:cNvPr id="5" name="Straight Arrow Connector 4">
            <a:extLst>
              <a:ext uri="{FF2B5EF4-FFF2-40B4-BE49-F238E27FC236}">
                <a16:creationId xmlns:a16="http://schemas.microsoft.com/office/drawing/2014/main" id="{602669D8-B63A-4088-B6F2-0A6CD72328C7}"/>
              </a:ext>
            </a:extLst>
          </p:cNvPr>
          <p:cNvCxnSpPr>
            <a:cxnSpLocks/>
          </p:cNvCxnSpPr>
          <p:nvPr/>
        </p:nvCxnSpPr>
        <p:spPr>
          <a:xfrm flipH="1" flipV="1">
            <a:off x="1143711" y="425744"/>
            <a:ext cx="666039" cy="48865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B3C26C7-9BE9-43CE-A649-3C3AD16FD45D}"/>
              </a:ext>
            </a:extLst>
          </p:cNvPr>
          <p:cNvCxnSpPr>
            <a:cxnSpLocks/>
            <a:stCxn id="10" idx="1"/>
          </p:cNvCxnSpPr>
          <p:nvPr/>
        </p:nvCxnSpPr>
        <p:spPr>
          <a:xfrm flipH="1" flipV="1">
            <a:off x="5896330" y="3429000"/>
            <a:ext cx="975157" cy="42906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840AAED-A266-4107-B762-9C32D4E1629B}"/>
              </a:ext>
            </a:extLst>
          </p:cNvPr>
          <p:cNvCxnSpPr>
            <a:cxnSpLocks/>
          </p:cNvCxnSpPr>
          <p:nvPr/>
        </p:nvCxnSpPr>
        <p:spPr>
          <a:xfrm flipH="1">
            <a:off x="5429961" y="6019800"/>
            <a:ext cx="532689" cy="33049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E7503E-3F1A-4A4C-90C2-DCCC2230DC95}"/>
              </a:ext>
            </a:extLst>
          </p:cNvPr>
          <p:cNvSpPr/>
          <p:nvPr/>
        </p:nvSpPr>
        <p:spPr>
          <a:xfrm>
            <a:off x="6871487" y="3036795"/>
            <a:ext cx="4493558" cy="164253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Create a new flow:</a:t>
            </a:r>
          </a:p>
          <a:p>
            <a:pPr algn="ctr"/>
            <a:endParaRPr lang="en-US" dirty="0">
              <a:sym typeface="Wingdings" panose="05000000000000000000" pitchFamily="2" charset="2"/>
            </a:endParaRPr>
          </a:p>
          <a:p>
            <a:pPr algn="ctr"/>
            <a:r>
              <a:rPr lang="en-US" b="1" dirty="0">
                <a:sym typeface="Wingdings" panose="05000000000000000000" pitchFamily="2" charset="2"/>
              </a:rPr>
              <a:t>+New Flow Flow Name Create</a:t>
            </a:r>
          </a:p>
          <a:p>
            <a:pPr algn="ctr"/>
            <a:endParaRPr lang="en-US" b="1" dirty="0">
              <a:sym typeface="Wingdings" panose="05000000000000000000" pitchFamily="2" charset="2"/>
            </a:endParaRPr>
          </a:p>
          <a:p>
            <a:pPr algn="ctr"/>
            <a:r>
              <a:rPr lang="en-US" b="1" dirty="0" err="1">
                <a:sym typeface="Wingdings" panose="05000000000000000000" pitchFamily="2" charset="2"/>
              </a:rPr>
              <a:t>RetrieveEmail</a:t>
            </a:r>
            <a:endParaRPr lang="en-US" b="1" dirty="0">
              <a:sym typeface="Wingdings" panose="05000000000000000000" pitchFamily="2" charset="2"/>
            </a:endParaRPr>
          </a:p>
          <a:p>
            <a:pPr algn="ctr"/>
            <a:endParaRPr lang="en-US" b="1" dirty="0">
              <a:sym typeface="Wingdings" panose="05000000000000000000" pitchFamily="2" charset="2"/>
            </a:endParaRPr>
          </a:p>
        </p:txBody>
      </p:sp>
      <p:sp>
        <p:nvSpPr>
          <p:cNvPr id="6" name="TextBox 5">
            <a:extLst>
              <a:ext uri="{FF2B5EF4-FFF2-40B4-BE49-F238E27FC236}">
                <a16:creationId xmlns:a16="http://schemas.microsoft.com/office/drawing/2014/main" id="{18E2A590-4C5F-467D-C3AF-62FFAC1289C8}"/>
              </a:ext>
            </a:extLst>
          </p:cNvPr>
          <p:cNvSpPr txBox="1"/>
          <p:nvPr/>
        </p:nvSpPr>
        <p:spPr>
          <a:xfrm>
            <a:off x="1881942" y="3429000"/>
            <a:ext cx="6097772" cy="307777"/>
          </a:xfrm>
          <a:prstGeom prst="rect">
            <a:avLst/>
          </a:prstGeom>
          <a:noFill/>
        </p:spPr>
        <p:txBody>
          <a:bodyPr wrap="square">
            <a:spAutoFit/>
          </a:bodyPr>
          <a:lstStyle/>
          <a:p>
            <a:pPr algn="ctr"/>
            <a:r>
              <a:rPr lang="en-US" sz="1400" b="1" dirty="0" err="1">
                <a:sym typeface="Wingdings" panose="05000000000000000000" pitchFamily="2" charset="2"/>
              </a:rPr>
              <a:t>RetrieveEmail</a:t>
            </a:r>
            <a:endParaRPr lang="en-US" sz="1400" b="1" dirty="0">
              <a:sym typeface="Wingdings" panose="05000000000000000000" pitchFamily="2" charset="2"/>
            </a:endParaRPr>
          </a:p>
        </p:txBody>
      </p:sp>
    </p:spTree>
    <p:extLst>
      <p:ext uri="{BB962C8B-B14F-4D97-AF65-F5344CB8AC3E}">
        <p14:creationId xmlns:p14="http://schemas.microsoft.com/office/powerpoint/2010/main" val="359713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12CC9F-A95D-4755-97C3-7981B7DCB669}"/>
              </a:ext>
            </a:extLst>
          </p:cNvPr>
          <p:cNvPicPr>
            <a:picLocks noChangeAspect="1"/>
          </p:cNvPicPr>
          <p:nvPr/>
        </p:nvPicPr>
        <p:blipFill>
          <a:blip r:embed="rId2"/>
          <a:stretch>
            <a:fillRect/>
          </a:stretch>
        </p:blipFill>
        <p:spPr>
          <a:xfrm>
            <a:off x="533400" y="642937"/>
            <a:ext cx="6362700" cy="5572125"/>
          </a:xfrm>
          <a:prstGeom prst="rect">
            <a:avLst/>
          </a:prstGeom>
          <a:ln>
            <a:solidFill>
              <a:schemeClr val="tx1"/>
            </a:solidFill>
          </a:ln>
        </p:spPr>
      </p:pic>
      <p:cxnSp>
        <p:nvCxnSpPr>
          <p:cNvPr id="5" name="Straight Arrow Connector 4">
            <a:extLst>
              <a:ext uri="{FF2B5EF4-FFF2-40B4-BE49-F238E27FC236}">
                <a16:creationId xmlns:a16="http://schemas.microsoft.com/office/drawing/2014/main" id="{B6FEBAA2-B0D6-4BD2-B1C4-58F598B7B816}"/>
              </a:ext>
            </a:extLst>
          </p:cNvPr>
          <p:cNvCxnSpPr>
            <a:cxnSpLocks/>
          </p:cNvCxnSpPr>
          <p:nvPr/>
        </p:nvCxnSpPr>
        <p:spPr>
          <a:xfrm flipV="1">
            <a:off x="2090057" y="3672114"/>
            <a:ext cx="1248229" cy="94343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AAC1EFD-45A8-4B27-BDEA-EF4036DF1B6B}"/>
              </a:ext>
            </a:extLst>
          </p:cNvPr>
          <p:cNvSpPr/>
          <p:nvPr/>
        </p:nvSpPr>
        <p:spPr>
          <a:xfrm>
            <a:off x="2542383" y="2499191"/>
            <a:ext cx="2344734" cy="94569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Go to Outlook</a:t>
            </a:r>
            <a:r>
              <a:rPr lang="en-US" b="1" dirty="0">
                <a:sym typeface="Wingdings" panose="05000000000000000000" pitchFamily="2" charset="2"/>
              </a:rPr>
              <a:t> Drag Launch Outlook to the Main Sequence </a:t>
            </a:r>
          </a:p>
        </p:txBody>
      </p:sp>
      <p:pic>
        <p:nvPicPr>
          <p:cNvPr id="10" name="Picture 9">
            <a:extLst>
              <a:ext uri="{FF2B5EF4-FFF2-40B4-BE49-F238E27FC236}">
                <a16:creationId xmlns:a16="http://schemas.microsoft.com/office/drawing/2014/main" id="{4D28AA94-81AC-4145-B3CD-9ED2F63D86F4}"/>
              </a:ext>
            </a:extLst>
          </p:cNvPr>
          <p:cNvPicPr>
            <a:picLocks noChangeAspect="1"/>
          </p:cNvPicPr>
          <p:nvPr/>
        </p:nvPicPr>
        <p:blipFill>
          <a:blip r:embed="rId3"/>
          <a:stretch>
            <a:fillRect/>
          </a:stretch>
        </p:blipFill>
        <p:spPr>
          <a:xfrm>
            <a:off x="6545942" y="721542"/>
            <a:ext cx="5311321" cy="3555298"/>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E0738E15-411C-4024-A62D-C5358CF6EFA2}"/>
              </a:ext>
            </a:extLst>
          </p:cNvPr>
          <p:cNvCxnSpPr>
            <a:cxnSpLocks/>
          </p:cNvCxnSpPr>
          <p:nvPr/>
        </p:nvCxnSpPr>
        <p:spPr>
          <a:xfrm flipV="1">
            <a:off x="9612369" y="4041547"/>
            <a:ext cx="624114" cy="47058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70F1C27-DA0E-4A1F-9609-F8EA494BBF92}"/>
              </a:ext>
            </a:extLst>
          </p:cNvPr>
          <p:cNvCxnSpPr>
            <a:cxnSpLocks/>
          </p:cNvCxnSpPr>
          <p:nvPr/>
        </p:nvCxnSpPr>
        <p:spPr>
          <a:xfrm flipV="1">
            <a:off x="7189715" y="2117036"/>
            <a:ext cx="624114" cy="47058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A88D765-EE8A-425D-8A76-DA228C9355C8}"/>
              </a:ext>
            </a:extLst>
          </p:cNvPr>
          <p:cNvSpPr/>
          <p:nvPr/>
        </p:nvSpPr>
        <p:spPr>
          <a:xfrm>
            <a:off x="6545942" y="2626924"/>
            <a:ext cx="2344734" cy="116130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An Outlook variable will be created. It will help reference to the Outlook.</a:t>
            </a:r>
            <a:endParaRPr lang="en-US" b="1" dirty="0">
              <a:sym typeface="Wingdings" panose="05000000000000000000" pitchFamily="2" charset="2"/>
            </a:endParaRPr>
          </a:p>
        </p:txBody>
      </p:sp>
    </p:spTree>
    <p:extLst>
      <p:ext uri="{BB962C8B-B14F-4D97-AF65-F5344CB8AC3E}">
        <p14:creationId xmlns:p14="http://schemas.microsoft.com/office/powerpoint/2010/main" val="225972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FE91500-920F-F87B-D027-6F95B056D84A}"/>
              </a:ext>
            </a:extLst>
          </p:cNvPr>
          <p:cNvGrpSpPr/>
          <p:nvPr/>
        </p:nvGrpSpPr>
        <p:grpSpPr>
          <a:xfrm>
            <a:off x="5619640" y="9525"/>
            <a:ext cx="5591700" cy="6848475"/>
            <a:chOff x="5619640" y="9525"/>
            <a:chExt cx="5591700" cy="6848475"/>
          </a:xfrm>
        </p:grpSpPr>
        <p:grpSp>
          <p:nvGrpSpPr>
            <p:cNvPr id="18" name="Group 17">
              <a:extLst>
                <a:ext uri="{FF2B5EF4-FFF2-40B4-BE49-F238E27FC236}">
                  <a16:creationId xmlns:a16="http://schemas.microsoft.com/office/drawing/2014/main" id="{97471A76-7B17-B685-43B2-679FB5533A3E}"/>
                </a:ext>
              </a:extLst>
            </p:cNvPr>
            <p:cNvGrpSpPr/>
            <p:nvPr/>
          </p:nvGrpSpPr>
          <p:grpSpPr>
            <a:xfrm>
              <a:off x="5619640" y="9525"/>
              <a:ext cx="5591700" cy="6848475"/>
              <a:chOff x="5619640" y="9525"/>
              <a:chExt cx="5591700" cy="6848475"/>
            </a:xfrm>
          </p:grpSpPr>
          <p:pic>
            <p:nvPicPr>
              <p:cNvPr id="20" name="Picture 19">
                <a:extLst>
                  <a:ext uri="{FF2B5EF4-FFF2-40B4-BE49-F238E27FC236}">
                    <a16:creationId xmlns:a16="http://schemas.microsoft.com/office/drawing/2014/main" id="{CB2BFA26-1418-D6F4-D4F0-EF9F4BAE4261}"/>
                  </a:ext>
                </a:extLst>
              </p:cNvPr>
              <p:cNvPicPr>
                <a:picLocks noChangeAspect="1"/>
              </p:cNvPicPr>
              <p:nvPr/>
            </p:nvPicPr>
            <p:blipFill rotWithShape="1">
              <a:blip r:embed="rId2"/>
              <a:srcRect r="2966"/>
              <a:stretch/>
            </p:blipFill>
            <p:spPr>
              <a:xfrm>
                <a:off x="5619640" y="9525"/>
                <a:ext cx="5591700" cy="6848475"/>
              </a:xfrm>
              <a:prstGeom prst="rect">
                <a:avLst/>
              </a:prstGeom>
              <a:ln>
                <a:solidFill>
                  <a:schemeClr val="tx1"/>
                </a:solidFill>
              </a:ln>
            </p:spPr>
          </p:pic>
          <p:pic>
            <p:nvPicPr>
              <p:cNvPr id="21" name="Picture 20">
                <a:extLst>
                  <a:ext uri="{FF2B5EF4-FFF2-40B4-BE49-F238E27FC236}">
                    <a16:creationId xmlns:a16="http://schemas.microsoft.com/office/drawing/2014/main" id="{ACDB3353-DBF4-4822-3678-F52CE25942B6}"/>
                  </a:ext>
                </a:extLst>
              </p:cNvPr>
              <p:cNvPicPr>
                <a:picLocks noChangeAspect="1"/>
              </p:cNvPicPr>
              <p:nvPr/>
            </p:nvPicPr>
            <p:blipFill>
              <a:blip r:embed="rId3"/>
              <a:stretch>
                <a:fillRect/>
              </a:stretch>
            </p:blipFill>
            <p:spPr>
              <a:xfrm>
                <a:off x="6943214" y="1838829"/>
                <a:ext cx="2453000" cy="344086"/>
              </a:xfrm>
              <a:prstGeom prst="rect">
                <a:avLst/>
              </a:prstGeom>
            </p:spPr>
          </p:pic>
        </p:grpSp>
        <p:pic>
          <p:nvPicPr>
            <p:cNvPr id="19" name="Picture 18">
              <a:extLst>
                <a:ext uri="{FF2B5EF4-FFF2-40B4-BE49-F238E27FC236}">
                  <a16:creationId xmlns:a16="http://schemas.microsoft.com/office/drawing/2014/main" id="{B9C4B104-D34F-6754-6ED1-DF1C7031FAD3}"/>
                </a:ext>
              </a:extLst>
            </p:cNvPr>
            <p:cNvPicPr>
              <a:picLocks noChangeAspect="1"/>
            </p:cNvPicPr>
            <p:nvPr/>
          </p:nvPicPr>
          <p:blipFill>
            <a:blip r:embed="rId4"/>
            <a:stretch>
              <a:fillRect/>
            </a:stretch>
          </p:blipFill>
          <p:spPr>
            <a:xfrm>
              <a:off x="6984272" y="2745881"/>
              <a:ext cx="2912763" cy="400977"/>
            </a:xfrm>
            <a:prstGeom prst="rect">
              <a:avLst/>
            </a:prstGeom>
          </p:spPr>
        </p:pic>
      </p:grpSp>
      <p:pic>
        <p:nvPicPr>
          <p:cNvPr id="5" name="Picture 4">
            <a:extLst>
              <a:ext uri="{FF2B5EF4-FFF2-40B4-BE49-F238E27FC236}">
                <a16:creationId xmlns:a16="http://schemas.microsoft.com/office/drawing/2014/main" id="{85E8E78F-017C-48BF-8B9A-624AAAC1378A}"/>
              </a:ext>
            </a:extLst>
          </p:cNvPr>
          <p:cNvPicPr>
            <a:picLocks noChangeAspect="1"/>
          </p:cNvPicPr>
          <p:nvPr/>
        </p:nvPicPr>
        <p:blipFill rotWithShape="1">
          <a:blip r:embed="rId5"/>
          <a:srcRect r="30160"/>
          <a:stretch/>
        </p:blipFill>
        <p:spPr>
          <a:xfrm>
            <a:off x="236196" y="240631"/>
            <a:ext cx="4955949" cy="5248275"/>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92A04128-7E13-459C-822A-2953C8DE4B19}"/>
              </a:ext>
            </a:extLst>
          </p:cNvPr>
          <p:cNvCxnSpPr>
            <a:cxnSpLocks/>
          </p:cNvCxnSpPr>
          <p:nvPr/>
        </p:nvCxnSpPr>
        <p:spPr>
          <a:xfrm flipV="1">
            <a:off x="1690007" y="3885292"/>
            <a:ext cx="1248229" cy="94343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692B39B-B04A-4118-B163-B291A18E9620}"/>
              </a:ext>
            </a:extLst>
          </p:cNvPr>
          <p:cNvSpPr/>
          <p:nvPr/>
        </p:nvSpPr>
        <p:spPr>
          <a:xfrm>
            <a:off x="2466183" y="2864768"/>
            <a:ext cx="2466544" cy="10196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Go to Outlook</a:t>
            </a:r>
            <a:r>
              <a:rPr lang="en-US" b="1" dirty="0">
                <a:sym typeface="Wingdings" panose="05000000000000000000" pitchFamily="2" charset="2"/>
              </a:rPr>
              <a:t> Drag Retrieve email Messages from Outlook</a:t>
            </a:r>
          </a:p>
        </p:txBody>
      </p:sp>
      <p:sp>
        <p:nvSpPr>
          <p:cNvPr id="10" name="Rectangle 9">
            <a:extLst>
              <a:ext uri="{FF2B5EF4-FFF2-40B4-BE49-F238E27FC236}">
                <a16:creationId xmlns:a16="http://schemas.microsoft.com/office/drawing/2014/main" id="{60A1960C-19CD-4361-9888-A2393526390C}"/>
              </a:ext>
            </a:extLst>
          </p:cNvPr>
          <p:cNvSpPr/>
          <p:nvPr/>
        </p:nvSpPr>
        <p:spPr>
          <a:xfrm>
            <a:off x="7293453" y="324713"/>
            <a:ext cx="4011954" cy="94569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Account </a:t>
            </a:r>
            <a:r>
              <a:rPr lang="en-US" dirty="0">
                <a:sym typeface="Wingdings" panose="05000000000000000000" pitchFamily="2" charset="2"/>
              </a:rPr>
              <a:t> Your email</a:t>
            </a:r>
          </a:p>
          <a:p>
            <a:pPr algn="ctr"/>
            <a:r>
              <a:rPr lang="en-US" dirty="0">
                <a:sym typeface="Wingdings" panose="05000000000000000000" pitchFamily="2" charset="2"/>
              </a:rPr>
              <a:t>Mail folder Inbox</a:t>
            </a:r>
          </a:p>
          <a:p>
            <a:pPr algn="ctr"/>
            <a:r>
              <a:rPr lang="en-US" dirty="0">
                <a:sym typeface="Wingdings" panose="05000000000000000000" pitchFamily="2" charset="2"/>
              </a:rPr>
              <a:t>Retrieve only unread Messages</a:t>
            </a:r>
          </a:p>
        </p:txBody>
      </p:sp>
      <p:cxnSp>
        <p:nvCxnSpPr>
          <p:cNvPr id="11" name="Straight Arrow Connector 10">
            <a:extLst>
              <a:ext uri="{FF2B5EF4-FFF2-40B4-BE49-F238E27FC236}">
                <a16:creationId xmlns:a16="http://schemas.microsoft.com/office/drawing/2014/main" id="{9808B41D-7D13-4BB0-B6C1-8D752BDAFC21}"/>
              </a:ext>
            </a:extLst>
          </p:cNvPr>
          <p:cNvCxnSpPr>
            <a:cxnSpLocks/>
          </p:cNvCxnSpPr>
          <p:nvPr/>
        </p:nvCxnSpPr>
        <p:spPr>
          <a:xfrm flipV="1">
            <a:off x="4392047" y="4828722"/>
            <a:ext cx="2551167" cy="101962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E994DC3-0FB7-41D7-BCD5-0F01260647B5}"/>
              </a:ext>
            </a:extLst>
          </p:cNvPr>
          <p:cNvSpPr/>
          <p:nvPr/>
        </p:nvSpPr>
        <p:spPr>
          <a:xfrm>
            <a:off x="750821" y="5710579"/>
            <a:ext cx="4472443" cy="94569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Important:</a:t>
            </a:r>
            <a:r>
              <a:rPr lang="en-US" dirty="0">
                <a:sym typeface="Wingdings" panose="05000000000000000000" pitchFamily="2" charset="2"/>
              </a:rPr>
              <a:t> As we want to filter the emails for only subjects with </a:t>
            </a:r>
            <a:r>
              <a:rPr lang="en-US" b="1" dirty="0">
                <a:sym typeface="Wingdings" panose="05000000000000000000" pitchFamily="2" charset="2"/>
              </a:rPr>
              <a:t>&lt;&lt;</a:t>
            </a:r>
            <a:r>
              <a:rPr lang="en-US" b="1" dirty="0">
                <a:solidFill>
                  <a:srgbClr val="FF0000"/>
                </a:solidFill>
                <a:sym typeface="Wingdings" panose="05000000000000000000" pitchFamily="2" charset="2"/>
              </a:rPr>
              <a:t>Manpower Report</a:t>
            </a:r>
            <a:r>
              <a:rPr lang="en-US" b="1" dirty="0">
                <a:sym typeface="Wingdings" panose="05000000000000000000" pitchFamily="2" charset="2"/>
              </a:rPr>
              <a:t>&gt;&gt;</a:t>
            </a:r>
            <a:r>
              <a:rPr lang="en-US" dirty="0">
                <a:sym typeface="Wingdings" panose="05000000000000000000" pitchFamily="2" charset="2"/>
              </a:rPr>
              <a:t>,  we need to type that in.</a:t>
            </a:r>
          </a:p>
        </p:txBody>
      </p:sp>
      <p:cxnSp>
        <p:nvCxnSpPr>
          <p:cNvPr id="14" name="Straight Arrow Connector 13">
            <a:extLst>
              <a:ext uri="{FF2B5EF4-FFF2-40B4-BE49-F238E27FC236}">
                <a16:creationId xmlns:a16="http://schemas.microsoft.com/office/drawing/2014/main" id="{9A716339-E23E-4303-B4B2-6DCA9F9D4F23}"/>
              </a:ext>
            </a:extLst>
          </p:cNvPr>
          <p:cNvCxnSpPr>
            <a:cxnSpLocks/>
          </p:cNvCxnSpPr>
          <p:nvPr/>
        </p:nvCxnSpPr>
        <p:spPr>
          <a:xfrm flipV="1">
            <a:off x="6459654" y="5730476"/>
            <a:ext cx="726505" cy="11288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3FEA47-871B-4545-AFFF-AC4415EF1C79}"/>
              </a:ext>
            </a:extLst>
          </p:cNvPr>
          <p:cNvCxnSpPr>
            <a:cxnSpLocks/>
          </p:cNvCxnSpPr>
          <p:nvPr/>
        </p:nvCxnSpPr>
        <p:spPr>
          <a:xfrm flipH="1">
            <a:off x="10535478" y="5520103"/>
            <a:ext cx="129209" cy="4533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528CA35-3ED5-AF06-9621-D558A0B1AE28}"/>
              </a:ext>
            </a:extLst>
          </p:cNvPr>
          <p:cNvSpPr/>
          <p:nvPr/>
        </p:nvSpPr>
        <p:spPr>
          <a:xfrm>
            <a:off x="5805940" y="94593"/>
            <a:ext cx="2812543" cy="22513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ym typeface="Wingdings" panose="05000000000000000000" pitchFamily="2" charset="2"/>
            </a:endParaRPr>
          </a:p>
        </p:txBody>
      </p:sp>
      <p:sp>
        <p:nvSpPr>
          <p:cNvPr id="4" name="Rectangle 3">
            <a:extLst>
              <a:ext uri="{FF2B5EF4-FFF2-40B4-BE49-F238E27FC236}">
                <a16:creationId xmlns:a16="http://schemas.microsoft.com/office/drawing/2014/main" id="{767D1C39-201C-FF3E-AE90-E893482ED76B}"/>
              </a:ext>
            </a:extLst>
          </p:cNvPr>
          <p:cNvSpPr/>
          <p:nvPr/>
        </p:nvSpPr>
        <p:spPr>
          <a:xfrm>
            <a:off x="10368312" y="4137341"/>
            <a:ext cx="1686056" cy="138276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We can select C:\manpower or any other folder you created </a:t>
            </a:r>
            <a:endParaRPr lang="en-US" b="1" dirty="0">
              <a:sym typeface="Wingdings" panose="05000000000000000000" pitchFamily="2" charset="2"/>
            </a:endParaRPr>
          </a:p>
        </p:txBody>
      </p:sp>
    </p:spTree>
    <p:extLst>
      <p:ext uri="{BB962C8B-B14F-4D97-AF65-F5344CB8AC3E}">
        <p14:creationId xmlns:p14="http://schemas.microsoft.com/office/powerpoint/2010/main" val="289935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D33CFE6-68D1-1128-F714-7DCD71A6FE03}"/>
              </a:ext>
            </a:extLst>
          </p:cNvPr>
          <p:cNvGrpSpPr/>
          <p:nvPr/>
        </p:nvGrpSpPr>
        <p:grpSpPr>
          <a:xfrm>
            <a:off x="4554135" y="3600011"/>
            <a:ext cx="6863281" cy="3001618"/>
            <a:chOff x="4554135" y="3600011"/>
            <a:chExt cx="6863281" cy="3001618"/>
          </a:xfrm>
        </p:grpSpPr>
        <p:pic>
          <p:nvPicPr>
            <p:cNvPr id="5" name="Picture 4">
              <a:extLst>
                <a:ext uri="{FF2B5EF4-FFF2-40B4-BE49-F238E27FC236}">
                  <a16:creationId xmlns:a16="http://schemas.microsoft.com/office/drawing/2014/main" id="{ABFD69A8-B668-E9A4-2978-873170B63E0E}"/>
                </a:ext>
              </a:extLst>
            </p:cNvPr>
            <p:cNvPicPr>
              <a:picLocks noChangeAspect="1"/>
            </p:cNvPicPr>
            <p:nvPr/>
          </p:nvPicPr>
          <p:blipFill rotWithShape="1">
            <a:blip r:embed="rId2"/>
            <a:srcRect r="27592"/>
            <a:stretch/>
          </p:blipFill>
          <p:spPr>
            <a:xfrm>
              <a:off x="4654729" y="3600011"/>
              <a:ext cx="6762687" cy="3001618"/>
            </a:xfrm>
            <a:prstGeom prst="rect">
              <a:avLst/>
            </a:prstGeom>
          </p:spPr>
        </p:pic>
        <p:sp>
          <p:nvSpPr>
            <p:cNvPr id="6" name="Rectangle 5">
              <a:extLst>
                <a:ext uri="{FF2B5EF4-FFF2-40B4-BE49-F238E27FC236}">
                  <a16:creationId xmlns:a16="http://schemas.microsoft.com/office/drawing/2014/main" id="{FD09EE4F-779F-4014-B64E-394FC62181D0}"/>
                </a:ext>
              </a:extLst>
            </p:cNvPr>
            <p:cNvSpPr/>
            <p:nvPr/>
          </p:nvSpPr>
          <p:spPr>
            <a:xfrm>
              <a:off x="4554135" y="5459482"/>
              <a:ext cx="2135009" cy="113670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SG" dirty="0"/>
                <a:t>Load the 2 emails into you outlook </a:t>
              </a:r>
              <a:r>
                <a:rPr lang="en-SG" b="1" dirty="0"/>
                <a:t>inbox</a:t>
              </a:r>
              <a:r>
                <a:rPr lang="en-SG" dirty="0"/>
                <a:t> </a:t>
              </a:r>
            </a:p>
          </p:txBody>
        </p:sp>
        <p:cxnSp>
          <p:nvCxnSpPr>
            <p:cNvPr id="7" name="Straight Arrow Connector 6">
              <a:extLst>
                <a:ext uri="{FF2B5EF4-FFF2-40B4-BE49-F238E27FC236}">
                  <a16:creationId xmlns:a16="http://schemas.microsoft.com/office/drawing/2014/main" id="{DC46B7BC-42D3-903C-465B-EDFCA61B4863}"/>
                </a:ext>
              </a:extLst>
            </p:cNvPr>
            <p:cNvCxnSpPr>
              <a:cxnSpLocks/>
            </p:cNvCxnSpPr>
            <p:nvPr/>
          </p:nvCxnSpPr>
          <p:spPr>
            <a:xfrm flipV="1">
              <a:off x="6400800" y="5100820"/>
              <a:ext cx="554338" cy="52542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40860EF8-E3C9-CD02-CDEC-23CF0BC98B75}"/>
              </a:ext>
            </a:extLst>
          </p:cNvPr>
          <p:cNvPicPr>
            <a:picLocks noChangeAspect="1"/>
          </p:cNvPicPr>
          <p:nvPr/>
        </p:nvPicPr>
        <p:blipFill>
          <a:blip r:embed="rId3"/>
          <a:stretch>
            <a:fillRect/>
          </a:stretch>
        </p:blipFill>
        <p:spPr>
          <a:xfrm>
            <a:off x="843731" y="668579"/>
            <a:ext cx="3545004" cy="3511665"/>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35CACA05-1384-9B06-0898-786B6C73CCDF}"/>
              </a:ext>
            </a:extLst>
          </p:cNvPr>
          <p:cNvCxnSpPr>
            <a:cxnSpLocks/>
          </p:cNvCxnSpPr>
          <p:nvPr/>
        </p:nvCxnSpPr>
        <p:spPr>
          <a:xfrm flipV="1">
            <a:off x="1061445" y="4037542"/>
            <a:ext cx="647700" cy="47625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ED27770-B07E-64C2-9BD5-BE3FC20A6C52}"/>
              </a:ext>
            </a:extLst>
          </p:cNvPr>
          <p:cNvSpPr/>
          <p:nvPr/>
        </p:nvSpPr>
        <p:spPr>
          <a:xfrm>
            <a:off x="761296" y="4513792"/>
            <a:ext cx="2344734" cy="94569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Go to Local C: </a:t>
            </a:r>
            <a:r>
              <a:rPr lang="en-US" b="1" dirty="0">
                <a:sym typeface="Wingdings" panose="05000000000000000000" pitchFamily="2" charset="2"/>
              </a:rPr>
              <a:t> Make New Folder</a:t>
            </a:r>
          </a:p>
          <a:p>
            <a:pPr algn="ctr"/>
            <a:r>
              <a:rPr lang="en-US" b="1" dirty="0">
                <a:sym typeface="Wingdings" panose="05000000000000000000" pitchFamily="2" charset="2"/>
              </a:rPr>
              <a:t>Manpower OK</a:t>
            </a:r>
          </a:p>
        </p:txBody>
      </p:sp>
      <p:cxnSp>
        <p:nvCxnSpPr>
          <p:cNvPr id="16" name="Straight Arrow Connector 15">
            <a:extLst>
              <a:ext uri="{FF2B5EF4-FFF2-40B4-BE49-F238E27FC236}">
                <a16:creationId xmlns:a16="http://schemas.microsoft.com/office/drawing/2014/main" id="{E05E06D6-87BC-1763-5C91-13732EADF41A}"/>
              </a:ext>
            </a:extLst>
          </p:cNvPr>
          <p:cNvCxnSpPr>
            <a:cxnSpLocks/>
          </p:cNvCxnSpPr>
          <p:nvPr/>
        </p:nvCxnSpPr>
        <p:spPr>
          <a:xfrm flipV="1">
            <a:off x="2180632" y="4072237"/>
            <a:ext cx="647700" cy="47625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15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2D3CD97-A4F2-4F08-BB52-D06F2180841E}"/>
              </a:ext>
            </a:extLst>
          </p:cNvPr>
          <p:cNvPicPr>
            <a:picLocks noChangeAspect="1"/>
          </p:cNvPicPr>
          <p:nvPr/>
        </p:nvPicPr>
        <p:blipFill>
          <a:blip r:embed="rId2"/>
          <a:stretch>
            <a:fillRect/>
          </a:stretch>
        </p:blipFill>
        <p:spPr>
          <a:xfrm>
            <a:off x="3751252" y="52194"/>
            <a:ext cx="6395938" cy="198315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6F2E4CAD-C710-4573-8454-43D04E146B41}"/>
              </a:ext>
            </a:extLst>
          </p:cNvPr>
          <p:cNvCxnSpPr>
            <a:cxnSpLocks/>
          </p:cNvCxnSpPr>
          <p:nvPr/>
        </p:nvCxnSpPr>
        <p:spPr>
          <a:xfrm flipV="1">
            <a:off x="5432739" y="1336242"/>
            <a:ext cx="596845" cy="9525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6A58F15-CE6E-4B51-807F-0F365C1274AB}"/>
              </a:ext>
            </a:extLst>
          </p:cNvPr>
          <p:cNvSpPr/>
          <p:nvPr/>
        </p:nvSpPr>
        <p:spPr>
          <a:xfrm>
            <a:off x="4279790" y="2080609"/>
            <a:ext cx="4465744" cy="113670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Notice that the Variable produced is where the emails will be stored:</a:t>
            </a:r>
          </a:p>
          <a:p>
            <a:pPr algn="ctr"/>
            <a:endParaRPr lang="en-US" b="1" dirty="0">
              <a:sym typeface="Wingdings" panose="05000000000000000000" pitchFamily="2" charset="2"/>
            </a:endParaRPr>
          </a:p>
          <a:p>
            <a:pPr algn="ctr"/>
            <a:r>
              <a:rPr lang="en-US" b="1" dirty="0" err="1">
                <a:solidFill>
                  <a:srgbClr val="C00000"/>
                </a:solidFill>
                <a:sym typeface="Wingdings" panose="05000000000000000000" pitchFamily="2" charset="2"/>
              </a:rPr>
              <a:t>RetrievedEmails</a:t>
            </a:r>
            <a:endParaRPr lang="en-US" b="1" dirty="0">
              <a:solidFill>
                <a:srgbClr val="C00000"/>
              </a:solidFill>
              <a:sym typeface="Wingdings" panose="05000000000000000000" pitchFamily="2" charset="2"/>
            </a:endParaRPr>
          </a:p>
        </p:txBody>
      </p:sp>
      <p:cxnSp>
        <p:nvCxnSpPr>
          <p:cNvPr id="17" name="Straight Arrow Connector 16">
            <a:extLst>
              <a:ext uri="{FF2B5EF4-FFF2-40B4-BE49-F238E27FC236}">
                <a16:creationId xmlns:a16="http://schemas.microsoft.com/office/drawing/2014/main" id="{07F88FF5-59BF-472F-BEC7-529A7801F002}"/>
              </a:ext>
            </a:extLst>
          </p:cNvPr>
          <p:cNvCxnSpPr>
            <a:cxnSpLocks/>
          </p:cNvCxnSpPr>
          <p:nvPr/>
        </p:nvCxnSpPr>
        <p:spPr>
          <a:xfrm>
            <a:off x="7641115" y="1638896"/>
            <a:ext cx="615812" cy="16521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772117FA-9809-45C5-B872-49BC8545941E}"/>
              </a:ext>
            </a:extLst>
          </p:cNvPr>
          <p:cNvPicPr>
            <a:picLocks noChangeAspect="1"/>
          </p:cNvPicPr>
          <p:nvPr/>
        </p:nvPicPr>
        <p:blipFill>
          <a:blip r:embed="rId3"/>
          <a:stretch>
            <a:fillRect/>
          </a:stretch>
        </p:blipFill>
        <p:spPr>
          <a:xfrm>
            <a:off x="5803790" y="3667125"/>
            <a:ext cx="5353050" cy="2314575"/>
          </a:xfrm>
          <a:prstGeom prst="rect">
            <a:avLst/>
          </a:prstGeom>
          <a:ln>
            <a:solidFill>
              <a:schemeClr val="tx1"/>
            </a:solidFill>
          </a:ln>
        </p:spPr>
      </p:pic>
      <p:cxnSp>
        <p:nvCxnSpPr>
          <p:cNvPr id="21" name="Straight Arrow Connector 20">
            <a:extLst>
              <a:ext uri="{FF2B5EF4-FFF2-40B4-BE49-F238E27FC236}">
                <a16:creationId xmlns:a16="http://schemas.microsoft.com/office/drawing/2014/main" id="{AD323AE4-B634-460F-BBF1-FF23E75F8C25}"/>
              </a:ext>
            </a:extLst>
          </p:cNvPr>
          <p:cNvCxnSpPr>
            <a:cxnSpLocks/>
          </p:cNvCxnSpPr>
          <p:nvPr/>
        </p:nvCxnSpPr>
        <p:spPr>
          <a:xfrm flipV="1">
            <a:off x="4965755" y="3905250"/>
            <a:ext cx="1257135" cy="44467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DD44373-809F-4C48-851C-0F87361C75F7}"/>
              </a:ext>
            </a:extLst>
          </p:cNvPr>
          <p:cNvSpPr/>
          <p:nvPr/>
        </p:nvSpPr>
        <p:spPr>
          <a:xfrm>
            <a:off x="3050191" y="4676602"/>
            <a:ext cx="2550509" cy="113670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To run, click on the run button</a:t>
            </a:r>
            <a:endParaRPr lang="en-US" b="1" dirty="0">
              <a:solidFill>
                <a:srgbClr val="C00000"/>
              </a:solidFill>
              <a:sym typeface="Wingdings" panose="05000000000000000000" pitchFamily="2" charset="2"/>
            </a:endParaRPr>
          </a:p>
        </p:txBody>
      </p:sp>
      <p:sp>
        <p:nvSpPr>
          <p:cNvPr id="2" name="Rectangle 1">
            <a:extLst>
              <a:ext uri="{FF2B5EF4-FFF2-40B4-BE49-F238E27FC236}">
                <a16:creationId xmlns:a16="http://schemas.microsoft.com/office/drawing/2014/main" id="{83078CA9-76C6-185F-4553-698E9A0136F9}"/>
              </a:ext>
            </a:extLst>
          </p:cNvPr>
          <p:cNvSpPr/>
          <p:nvPr/>
        </p:nvSpPr>
        <p:spPr>
          <a:xfrm>
            <a:off x="5256455" y="507210"/>
            <a:ext cx="1369366" cy="400467"/>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dirty="0">
              <a:solidFill>
                <a:srgbClr val="FF0000"/>
              </a:solidFill>
              <a:sym typeface="Wingdings" panose="05000000000000000000" pitchFamily="2" charset="2"/>
            </a:endParaRPr>
          </a:p>
        </p:txBody>
      </p:sp>
    </p:spTree>
    <p:extLst>
      <p:ext uri="{BB962C8B-B14F-4D97-AF65-F5344CB8AC3E}">
        <p14:creationId xmlns:p14="http://schemas.microsoft.com/office/powerpoint/2010/main" val="428149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40E02F5-94BD-CC69-10AF-E15D8F14C87E}"/>
              </a:ext>
            </a:extLst>
          </p:cNvPr>
          <p:cNvSpPr>
            <a:spLocks noGrp="1"/>
          </p:cNvSpPr>
          <p:nvPr>
            <p:ph type="title"/>
          </p:nvPr>
        </p:nvSpPr>
        <p:spPr>
          <a:xfrm>
            <a:off x="640080" y="325369"/>
            <a:ext cx="4688724" cy="1956841"/>
          </a:xfrm>
        </p:spPr>
        <p:txBody>
          <a:bodyPr anchor="b">
            <a:normAutofit fontScale="90000"/>
          </a:bodyPr>
          <a:lstStyle/>
          <a:p>
            <a:r>
              <a:rPr lang="en-SG" sz="5400" b="1" dirty="0">
                <a:solidFill>
                  <a:srgbClr val="002060"/>
                </a:solidFill>
              </a:rPr>
              <a:t>PowerApps – Robotic Process Automation</a:t>
            </a:r>
          </a:p>
        </p:txBody>
      </p:sp>
      <p:pic>
        <p:nvPicPr>
          <p:cNvPr id="7" name="Picture 6" descr="Laptop open on desk at night">
            <a:extLst>
              <a:ext uri="{FF2B5EF4-FFF2-40B4-BE49-F238E27FC236}">
                <a16:creationId xmlns:a16="http://schemas.microsoft.com/office/drawing/2014/main" id="{0AD851CB-F591-9088-6B24-D442CCCC27CA}"/>
              </a:ext>
            </a:extLst>
          </p:cNvPr>
          <p:cNvPicPr>
            <a:picLocks noChangeAspect="1"/>
          </p:cNvPicPr>
          <p:nvPr/>
        </p:nvPicPr>
        <p:blipFill rotWithShape="1">
          <a:blip r:embed="rId2">
            <a:extLst>
              <a:ext uri="{28A0092B-C50C-407E-A947-70E740481C1C}">
                <a14:useLocalDpi xmlns:a14="http://schemas.microsoft.com/office/drawing/2010/main" val="0"/>
              </a:ext>
            </a:extLst>
          </a:blip>
          <a:srcRect l="21280" r="1176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graphicFrame>
        <p:nvGraphicFramePr>
          <p:cNvPr id="4" name="Diagram 3">
            <a:extLst>
              <a:ext uri="{FF2B5EF4-FFF2-40B4-BE49-F238E27FC236}">
                <a16:creationId xmlns:a16="http://schemas.microsoft.com/office/drawing/2014/main" id="{C590F2AF-4FEC-814E-AD5D-1DD7CC0B187C}"/>
              </a:ext>
            </a:extLst>
          </p:cNvPr>
          <p:cNvGraphicFramePr/>
          <p:nvPr>
            <p:extLst>
              <p:ext uri="{D42A27DB-BD31-4B8C-83A1-F6EECF244321}">
                <p14:modId xmlns:p14="http://schemas.microsoft.com/office/powerpoint/2010/main" val="1531726563"/>
              </p:ext>
            </p:extLst>
          </p:nvPr>
        </p:nvGraphicFramePr>
        <p:xfrm>
          <a:off x="480019" y="2282210"/>
          <a:ext cx="4688724" cy="39296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4721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3530C3-E251-4C80-A09F-BD59559140C6}"/>
              </a:ext>
            </a:extLst>
          </p:cNvPr>
          <p:cNvPicPr>
            <a:picLocks noChangeAspect="1"/>
          </p:cNvPicPr>
          <p:nvPr/>
        </p:nvPicPr>
        <p:blipFill>
          <a:blip r:embed="rId2"/>
          <a:stretch>
            <a:fillRect/>
          </a:stretch>
        </p:blipFill>
        <p:spPr>
          <a:xfrm>
            <a:off x="171448" y="128587"/>
            <a:ext cx="4414126" cy="4824413"/>
          </a:xfrm>
          <a:prstGeom prst="rect">
            <a:avLst/>
          </a:prstGeom>
          <a:ln>
            <a:solidFill>
              <a:schemeClr val="tx1"/>
            </a:solidFill>
          </a:ln>
        </p:spPr>
      </p:pic>
      <p:cxnSp>
        <p:nvCxnSpPr>
          <p:cNvPr id="5" name="Straight Arrow Connector 4">
            <a:extLst>
              <a:ext uri="{FF2B5EF4-FFF2-40B4-BE49-F238E27FC236}">
                <a16:creationId xmlns:a16="http://schemas.microsoft.com/office/drawing/2014/main" id="{41981CC2-9B77-4C4D-A131-94E5DC1C3B5B}"/>
              </a:ext>
            </a:extLst>
          </p:cNvPr>
          <p:cNvCxnSpPr>
            <a:cxnSpLocks/>
            <a:stCxn id="8" idx="1"/>
          </p:cNvCxnSpPr>
          <p:nvPr/>
        </p:nvCxnSpPr>
        <p:spPr>
          <a:xfrm flipH="1" flipV="1">
            <a:off x="3941161" y="3619500"/>
            <a:ext cx="879584" cy="5715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04CA443-1DD7-4E5D-AC90-614C0A48F387}"/>
              </a:ext>
            </a:extLst>
          </p:cNvPr>
          <p:cNvSpPr/>
          <p:nvPr/>
        </p:nvSpPr>
        <p:spPr>
          <a:xfrm>
            <a:off x="4820745" y="3429000"/>
            <a:ext cx="2550509" cy="1524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Out of the 4 unread messages, you will notice 2 of them for Manpower Report is now </a:t>
            </a:r>
            <a:r>
              <a:rPr lang="en-US" b="1" dirty="0"/>
              <a:t>marked as read.</a:t>
            </a:r>
            <a:endParaRPr lang="en-US" b="1" dirty="0">
              <a:solidFill>
                <a:srgbClr val="C00000"/>
              </a:solidFill>
              <a:sym typeface="Wingdings" panose="05000000000000000000" pitchFamily="2" charset="2"/>
            </a:endParaRPr>
          </a:p>
        </p:txBody>
      </p:sp>
      <p:pic>
        <p:nvPicPr>
          <p:cNvPr id="9" name="Picture 8">
            <a:extLst>
              <a:ext uri="{FF2B5EF4-FFF2-40B4-BE49-F238E27FC236}">
                <a16:creationId xmlns:a16="http://schemas.microsoft.com/office/drawing/2014/main" id="{308E54F3-92DF-40B1-BBDC-BB28B62A2C14}"/>
              </a:ext>
            </a:extLst>
          </p:cNvPr>
          <p:cNvPicPr>
            <a:picLocks noChangeAspect="1"/>
          </p:cNvPicPr>
          <p:nvPr/>
        </p:nvPicPr>
        <p:blipFill>
          <a:blip r:embed="rId3"/>
          <a:stretch>
            <a:fillRect/>
          </a:stretch>
        </p:blipFill>
        <p:spPr>
          <a:xfrm>
            <a:off x="5172075" y="242886"/>
            <a:ext cx="4203288" cy="1523999"/>
          </a:xfrm>
          <a:prstGeom prst="rect">
            <a:avLst/>
          </a:prstGeom>
          <a:ln>
            <a:solidFill>
              <a:schemeClr val="tx1"/>
            </a:solidFill>
          </a:ln>
        </p:spPr>
      </p:pic>
      <p:sp>
        <p:nvSpPr>
          <p:cNvPr id="10" name="Rectangle 9">
            <a:extLst>
              <a:ext uri="{FF2B5EF4-FFF2-40B4-BE49-F238E27FC236}">
                <a16:creationId xmlns:a16="http://schemas.microsoft.com/office/drawing/2014/main" id="{BB4567BD-1F9B-48FF-8281-487F8E541080}"/>
              </a:ext>
            </a:extLst>
          </p:cNvPr>
          <p:cNvSpPr/>
          <p:nvPr/>
        </p:nvSpPr>
        <p:spPr>
          <a:xfrm>
            <a:off x="9010649" y="2205036"/>
            <a:ext cx="2550509" cy="11811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The 2 attachments are downloaded into the Manpower Folder in C drive.</a:t>
            </a:r>
            <a:endParaRPr lang="en-US" b="1" dirty="0">
              <a:solidFill>
                <a:srgbClr val="C00000"/>
              </a:solidFill>
              <a:sym typeface="Wingdings" panose="05000000000000000000" pitchFamily="2" charset="2"/>
            </a:endParaRPr>
          </a:p>
        </p:txBody>
      </p:sp>
      <p:cxnSp>
        <p:nvCxnSpPr>
          <p:cNvPr id="11" name="Straight Arrow Connector 10">
            <a:extLst>
              <a:ext uri="{FF2B5EF4-FFF2-40B4-BE49-F238E27FC236}">
                <a16:creationId xmlns:a16="http://schemas.microsoft.com/office/drawing/2014/main" id="{4740ACBB-5EC5-4D7D-966B-F5560600B9FE}"/>
              </a:ext>
            </a:extLst>
          </p:cNvPr>
          <p:cNvCxnSpPr>
            <a:cxnSpLocks/>
            <a:stCxn id="10" idx="1"/>
          </p:cNvCxnSpPr>
          <p:nvPr/>
        </p:nvCxnSpPr>
        <p:spPr>
          <a:xfrm flipH="1" flipV="1">
            <a:off x="8248650" y="1766885"/>
            <a:ext cx="761999" cy="102870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76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89C096-2CA3-C1CB-CAB9-0F88AEE83FE2}"/>
              </a:ext>
            </a:extLst>
          </p:cNvPr>
          <p:cNvSpPr/>
          <p:nvPr/>
        </p:nvSpPr>
        <p:spPr>
          <a:xfrm>
            <a:off x="2686133" y="468377"/>
            <a:ext cx="6310868" cy="1524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WHAT ARE VARIABLES?</a:t>
            </a:r>
            <a:endParaRPr lang="en-US" sz="3200" b="1" dirty="0">
              <a:solidFill>
                <a:srgbClr val="C00000"/>
              </a:solidFill>
              <a:sym typeface="Wingdings" panose="05000000000000000000" pitchFamily="2" charset="2"/>
            </a:endParaRPr>
          </a:p>
        </p:txBody>
      </p:sp>
      <p:pic>
        <p:nvPicPr>
          <p:cNvPr id="5" name="Picture 4">
            <a:extLst>
              <a:ext uri="{FF2B5EF4-FFF2-40B4-BE49-F238E27FC236}">
                <a16:creationId xmlns:a16="http://schemas.microsoft.com/office/drawing/2014/main" id="{0BFE521F-44F7-912D-491F-632B5AA4DF8E}"/>
              </a:ext>
            </a:extLst>
          </p:cNvPr>
          <p:cNvPicPr>
            <a:picLocks noChangeAspect="1"/>
          </p:cNvPicPr>
          <p:nvPr/>
        </p:nvPicPr>
        <p:blipFill>
          <a:blip r:embed="rId2"/>
          <a:stretch>
            <a:fillRect/>
          </a:stretch>
        </p:blipFill>
        <p:spPr>
          <a:xfrm>
            <a:off x="432504" y="2462995"/>
            <a:ext cx="5867400" cy="1819275"/>
          </a:xfrm>
          <a:prstGeom prst="rect">
            <a:avLst/>
          </a:prstGeom>
          <a:ln>
            <a:solidFill>
              <a:schemeClr val="tx1"/>
            </a:solidFill>
          </a:ln>
        </p:spPr>
      </p:pic>
      <p:sp>
        <p:nvSpPr>
          <p:cNvPr id="6" name="Rectangle 5">
            <a:extLst>
              <a:ext uri="{FF2B5EF4-FFF2-40B4-BE49-F238E27FC236}">
                <a16:creationId xmlns:a16="http://schemas.microsoft.com/office/drawing/2014/main" id="{1C55B7B2-2636-CB13-C2A9-1A901884B96F}"/>
              </a:ext>
            </a:extLst>
          </p:cNvPr>
          <p:cNvSpPr/>
          <p:nvPr/>
        </p:nvSpPr>
        <p:spPr>
          <a:xfrm>
            <a:off x="432504" y="4410018"/>
            <a:ext cx="4465744" cy="113670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Notice that the Variable produced is where the emails will be stored:</a:t>
            </a:r>
          </a:p>
          <a:p>
            <a:pPr algn="ctr"/>
            <a:endParaRPr lang="en-US" b="1" dirty="0">
              <a:sym typeface="Wingdings" panose="05000000000000000000" pitchFamily="2" charset="2"/>
            </a:endParaRPr>
          </a:p>
          <a:p>
            <a:pPr algn="ctr"/>
            <a:r>
              <a:rPr lang="en-US" b="1" dirty="0" err="1">
                <a:solidFill>
                  <a:srgbClr val="C00000"/>
                </a:solidFill>
                <a:sym typeface="Wingdings" panose="05000000000000000000" pitchFamily="2" charset="2"/>
              </a:rPr>
              <a:t>RetrievedEmails</a:t>
            </a:r>
            <a:endParaRPr lang="en-US" b="1" dirty="0">
              <a:solidFill>
                <a:srgbClr val="C00000"/>
              </a:solidFill>
              <a:sym typeface="Wingdings" panose="05000000000000000000" pitchFamily="2" charset="2"/>
            </a:endParaRPr>
          </a:p>
        </p:txBody>
      </p:sp>
      <p:pic>
        <p:nvPicPr>
          <p:cNvPr id="7" name="Picture 6">
            <a:extLst>
              <a:ext uri="{FF2B5EF4-FFF2-40B4-BE49-F238E27FC236}">
                <a16:creationId xmlns:a16="http://schemas.microsoft.com/office/drawing/2014/main" id="{4B974656-3BD8-9338-38FE-42F081EE2D71}"/>
              </a:ext>
            </a:extLst>
          </p:cNvPr>
          <p:cNvPicPr>
            <a:picLocks noChangeAspect="1"/>
          </p:cNvPicPr>
          <p:nvPr/>
        </p:nvPicPr>
        <p:blipFill>
          <a:blip r:embed="rId3"/>
          <a:stretch>
            <a:fillRect/>
          </a:stretch>
        </p:blipFill>
        <p:spPr>
          <a:xfrm>
            <a:off x="6652267" y="2369589"/>
            <a:ext cx="5311321" cy="3555298"/>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2EA9375D-44A6-4679-08DC-F784ECB52F35}"/>
              </a:ext>
            </a:extLst>
          </p:cNvPr>
          <p:cNvCxnSpPr>
            <a:cxnSpLocks/>
          </p:cNvCxnSpPr>
          <p:nvPr/>
        </p:nvCxnSpPr>
        <p:spPr>
          <a:xfrm flipV="1">
            <a:off x="7002425" y="3780965"/>
            <a:ext cx="624114" cy="47058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DC0CAA5-1D6F-5198-35DA-D7CE24894D0A}"/>
              </a:ext>
            </a:extLst>
          </p:cNvPr>
          <p:cNvSpPr/>
          <p:nvPr/>
        </p:nvSpPr>
        <p:spPr>
          <a:xfrm>
            <a:off x="6652267" y="4274971"/>
            <a:ext cx="2344734" cy="116130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An Outlook variable will be created. It will help reference to the Outlook.</a:t>
            </a:r>
            <a:endParaRPr lang="en-US" b="1" dirty="0">
              <a:sym typeface="Wingdings" panose="05000000000000000000" pitchFamily="2" charset="2"/>
            </a:endParaRPr>
          </a:p>
        </p:txBody>
      </p:sp>
      <p:cxnSp>
        <p:nvCxnSpPr>
          <p:cNvPr id="10" name="Straight Arrow Connector 9">
            <a:extLst>
              <a:ext uri="{FF2B5EF4-FFF2-40B4-BE49-F238E27FC236}">
                <a16:creationId xmlns:a16="http://schemas.microsoft.com/office/drawing/2014/main" id="{3DE7A3C3-602A-2AE7-CAE3-71451CB301A5}"/>
              </a:ext>
            </a:extLst>
          </p:cNvPr>
          <p:cNvCxnSpPr>
            <a:cxnSpLocks/>
          </p:cNvCxnSpPr>
          <p:nvPr/>
        </p:nvCxnSpPr>
        <p:spPr>
          <a:xfrm flipV="1">
            <a:off x="1691104" y="3676653"/>
            <a:ext cx="624114" cy="47058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89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CAC7-B77D-40DD-8B07-62D8F9B98037}"/>
              </a:ext>
            </a:extLst>
          </p:cNvPr>
          <p:cNvSpPr>
            <a:spLocks noGrp="1"/>
          </p:cNvSpPr>
          <p:nvPr>
            <p:ph type="title"/>
          </p:nvPr>
        </p:nvSpPr>
        <p:spPr>
          <a:xfrm>
            <a:off x="645858" y="5110422"/>
            <a:ext cx="10906061" cy="1404677"/>
          </a:xfrm>
          <a:noFill/>
        </p:spPr>
        <p:txBody>
          <a:bodyPr vert="horz" lIns="91440" tIns="45720" rIns="91440" bIns="45720" rtlCol="0" anchor="ctr">
            <a:normAutofit fontScale="90000"/>
          </a:bodyPr>
          <a:lstStyle/>
          <a:p>
            <a:pPr algn="ctr"/>
            <a:r>
              <a:rPr lang="en-US" sz="4800" dirty="0"/>
              <a:t>What values can M be?</a:t>
            </a:r>
            <a:br>
              <a:rPr lang="en-US" sz="4800" dirty="0"/>
            </a:br>
            <a:r>
              <a:rPr lang="en-US" sz="4800" dirty="0"/>
              <a:t>What values can C be?</a:t>
            </a:r>
            <a:br>
              <a:rPr lang="en-US" sz="4800" dirty="0"/>
            </a:br>
            <a:r>
              <a:rPr lang="en-US" sz="4800" dirty="0"/>
              <a:t>What values can E be? </a:t>
            </a:r>
          </a:p>
        </p:txBody>
      </p:sp>
      <p:sp>
        <p:nvSpPr>
          <p:cNvPr id="71" name="Rectangle 70">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2" cy="482247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04562" y="640091"/>
            <a:ext cx="8182876" cy="388111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6" name="Picture 2" descr="Albert Einstein | MY HERO">
            <a:extLst>
              <a:ext uri="{FF2B5EF4-FFF2-40B4-BE49-F238E27FC236}">
                <a16:creationId xmlns:a16="http://schemas.microsoft.com/office/drawing/2014/main" id="{57079819-4CBD-4D3F-A707-40990B9449E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 b="27362"/>
          <a:stretch/>
        </p:blipFill>
        <p:spPr bwMode="auto">
          <a:xfrm>
            <a:off x="2170029" y="804672"/>
            <a:ext cx="7851943" cy="355467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99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173FD-8283-41B8-892C-7FD420556FAC}"/>
              </a:ext>
            </a:extLst>
          </p:cNvPr>
          <p:cNvSpPr>
            <a:spLocks noGrp="1"/>
          </p:cNvSpPr>
          <p:nvPr>
            <p:ph type="title"/>
          </p:nvPr>
        </p:nvSpPr>
        <p:spPr>
          <a:xfrm>
            <a:off x="450736" y="365125"/>
            <a:ext cx="10515600" cy="1325563"/>
          </a:xfrm>
        </p:spPr>
        <p:txBody>
          <a:bodyPr/>
          <a:lstStyle/>
          <a:p>
            <a:r>
              <a:rPr lang="en-SG" b="1" dirty="0"/>
              <a:t>Variables!</a:t>
            </a:r>
          </a:p>
        </p:txBody>
      </p:sp>
      <p:sp>
        <p:nvSpPr>
          <p:cNvPr id="3" name="Content Placeholder 2">
            <a:extLst>
              <a:ext uri="{FF2B5EF4-FFF2-40B4-BE49-F238E27FC236}">
                <a16:creationId xmlns:a16="http://schemas.microsoft.com/office/drawing/2014/main" id="{36D9EA19-B37F-4C50-921B-D97F341E620E}"/>
              </a:ext>
            </a:extLst>
          </p:cNvPr>
          <p:cNvSpPr>
            <a:spLocks noGrp="1"/>
          </p:cNvSpPr>
          <p:nvPr>
            <p:ph idx="1"/>
          </p:nvPr>
        </p:nvSpPr>
        <p:spPr/>
        <p:txBody>
          <a:bodyPr/>
          <a:lstStyle/>
          <a:p>
            <a:r>
              <a:rPr lang="en-SG" dirty="0"/>
              <a:t>E, m and c are all variables</a:t>
            </a:r>
          </a:p>
          <a:p>
            <a:r>
              <a:rPr lang="en-SG" dirty="0"/>
              <a:t>They holds numbers/values </a:t>
            </a:r>
          </a:p>
          <a:p>
            <a:r>
              <a:rPr lang="en-SG" dirty="0"/>
              <a:t>that can be used in an </a:t>
            </a:r>
          </a:p>
          <a:p>
            <a:r>
              <a:rPr lang="en-SG" dirty="0"/>
              <a:t>expression.</a:t>
            </a:r>
          </a:p>
        </p:txBody>
      </p:sp>
      <p:sp>
        <p:nvSpPr>
          <p:cNvPr id="4" name="AutoShape 2" descr="How to Understand E=mc2: 7 Steps (with Pictures) - wikiHow">
            <a:extLst>
              <a:ext uri="{FF2B5EF4-FFF2-40B4-BE49-F238E27FC236}">
                <a16:creationId xmlns:a16="http://schemas.microsoft.com/office/drawing/2014/main" id="{E7F6E0FE-91CB-4448-8D97-BD316A62B0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AA4576B-9552-43A5-A468-A6EF8F36D428}"/>
              </a:ext>
            </a:extLst>
          </p:cNvPr>
          <p:cNvPicPr>
            <a:picLocks noChangeAspect="1"/>
          </p:cNvPicPr>
          <p:nvPr/>
        </p:nvPicPr>
        <p:blipFill>
          <a:blip r:embed="rId2"/>
          <a:stretch>
            <a:fillRect/>
          </a:stretch>
        </p:blipFill>
        <p:spPr>
          <a:xfrm>
            <a:off x="5708537" y="365125"/>
            <a:ext cx="5982720" cy="4040685"/>
          </a:xfrm>
          <a:prstGeom prst="rect">
            <a:avLst/>
          </a:prstGeom>
        </p:spPr>
      </p:pic>
    </p:spTree>
    <p:extLst>
      <p:ext uri="{BB962C8B-B14F-4D97-AF65-F5344CB8AC3E}">
        <p14:creationId xmlns:p14="http://schemas.microsoft.com/office/powerpoint/2010/main" val="3832894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1E9B9-3724-43AD-BF05-D9A9E3AFEACE}"/>
              </a:ext>
            </a:extLst>
          </p:cNvPr>
          <p:cNvSpPr>
            <a:spLocks noGrp="1"/>
          </p:cNvSpPr>
          <p:nvPr>
            <p:ph type="title"/>
          </p:nvPr>
        </p:nvSpPr>
        <p:spPr>
          <a:xfrm>
            <a:off x="164716" y="440871"/>
            <a:ext cx="4474340" cy="1812471"/>
          </a:xfrm>
        </p:spPr>
        <p:txBody>
          <a:bodyPr>
            <a:normAutofit/>
          </a:bodyPr>
          <a:lstStyle/>
          <a:p>
            <a:r>
              <a:rPr lang="en-SG" sz="6000" b="1" dirty="0">
                <a:solidFill>
                  <a:srgbClr val="FF0000"/>
                </a:solidFill>
              </a:rPr>
              <a:t>a = 5 + 5</a:t>
            </a:r>
            <a:endParaRPr lang="en-SG" sz="6000" dirty="0">
              <a:solidFill>
                <a:srgbClr val="FF0000"/>
              </a:solidFill>
            </a:endParaRPr>
          </a:p>
        </p:txBody>
      </p:sp>
      <p:sp>
        <p:nvSpPr>
          <p:cNvPr id="3" name="Content Placeholder 2">
            <a:extLst>
              <a:ext uri="{FF2B5EF4-FFF2-40B4-BE49-F238E27FC236}">
                <a16:creationId xmlns:a16="http://schemas.microsoft.com/office/drawing/2014/main" id="{1140338D-07E6-471B-834B-B15056DE91FB}"/>
              </a:ext>
            </a:extLst>
          </p:cNvPr>
          <p:cNvSpPr>
            <a:spLocks noGrp="1"/>
          </p:cNvSpPr>
          <p:nvPr>
            <p:ph idx="1"/>
          </p:nvPr>
        </p:nvSpPr>
        <p:spPr>
          <a:xfrm>
            <a:off x="164716" y="1956381"/>
            <a:ext cx="3505494" cy="1472620"/>
          </a:xfrm>
        </p:spPr>
        <p:txBody>
          <a:bodyPr>
            <a:normAutofit fontScale="92500" lnSpcReduction="10000"/>
          </a:bodyPr>
          <a:lstStyle/>
          <a:p>
            <a:pPr marL="0" indent="0">
              <a:buNone/>
            </a:pPr>
            <a:r>
              <a:rPr lang="en-SG" sz="3600" dirty="0"/>
              <a:t>a is a variable.</a:t>
            </a:r>
          </a:p>
          <a:p>
            <a:pPr marL="0" indent="0">
              <a:buNone/>
            </a:pPr>
            <a:r>
              <a:rPr lang="en-SG" sz="3600" dirty="0"/>
              <a:t>It stores the value 10.</a:t>
            </a: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Java variable naming rules - Java Tutorials - c4learn.com">
            <a:extLst>
              <a:ext uri="{FF2B5EF4-FFF2-40B4-BE49-F238E27FC236}">
                <a16:creationId xmlns:a16="http://schemas.microsoft.com/office/drawing/2014/main" id="{F3C697FF-688A-4439-AA62-78F745C6DDF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704344"/>
            <a:ext cx="6019331" cy="3446066"/>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12B2CD9-CF37-4C9B-A21B-A397020C1B8B}"/>
              </a:ext>
            </a:extLst>
          </p:cNvPr>
          <p:cNvSpPr/>
          <p:nvPr/>
        </p:nvSpPr>
        <p:spPr>
          <a:xfrm>
            <a:off x="0" y="3608614"/>
            <a:ext cx="4639056" cy="310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AD61E72E-2B96-462E-B6CC-9A62ECD63E7B}"/>
              </a:ext>
            </a:extLst>
          </p:cNvPr>
          <p:cNvSpPr txBox="1">
            <a:spLocks/>
          </p:cNvSpPr>
          <p:nvPr/>
        </p:nvSpPr>
        <p:spPr>
          <a:xfrm>
            <a:off x="164715" y="3758620"/>
            <a:ext cx="5784823" cy="18124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SG" sz="4800" b="1" i="0" u="none" strike="noStrike" kern="1200" cap="none" spc="0" normalizeH="0" baseline="0" noProof="0" dirty="0">
                <a:ln>
                  <a:noFill/>
                </a:ln>
                <a:solidFill>
                  <a:srgbClr val="FF0000"/>
                </a:solidFill>
                <a:effectLst/>
                <a:uLnTx/>
                <a:uFillTx/>
                <a:latin typeface="Calibri Light" panose="020F0302020204030204"/>
                <a:ea typeface="+mj-ea"/>
                <a:cs typeface="+mj-cs"/>
              </a:rPr>
              <a:t>b = “Squid Game”</a:t>
            </a:r>
            <a:endParaRPr kumimoji="0" lang="en-SG" sz="4800" b="0" i="0" u="none" strike="noStrike" kern="1200" cap="none" spc="0" normalizeH="0" baseline="0" noProof="0" dirty="0">
              <a:ln>
                <a:noFill/>
              </a:ln>
              <a:solidFill>
                <a:srgbClr val="FF0000"/>
              </a:solidFill>
              <a:effectLst/>
              <a:uLnTx/>
              <a:uFillTx/>
              <a:latin typeface="Calibri Light" panose="020F0302020204030204"/>
              <a:ea typeface="+mj-ea"/>
              <a:cs typeface="+mj-cs"/>
            </a:endParaRPr>
          </a:p>
        </p:txBody>
      </p:sp>
      <p:sp>
        <p:nvSpPr>
          <p:cNvPr id="9" name="Content Placeholder 2">
            <a:extLst>
              <a:ext uri="{FF2B5EF4-FFF2-40B4-BE49-F238E27FC236}">
                <a16:creationId xmlns:a16="http://schemas.microsoft.com/office/drawing/2014/main" id="{7DD81593-92FC-4403-AAB8-5127BD567039}"/>
              </a:ext>
            </a:extLst>
          </p:cNvPr>
          <p:cNvSpPr txBox="1">
            <a:spLocks/>
          </p:cNvSpPr>
          <p:nvPr/>
        </p:nvSpPr>
        <p:spPr>
          <a:xfrm>
            <a:off x="284459" y="5150410"/>
            <a:ext cx="3505494" cy="147262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SG" sz="3600" b="0" i="0" u="none" strike="noStrike" kern="1200" cap="none" spc="0" normalizeH="0" baseline="0" noProof="0" dirty="0">
                <a:ln>
                  <a:noFill/>
                </a:ln>
                <a:solidFill>
                  <a:prstClr val="black"/>
                </a:solidFill>
                <a:effectLst/>
                <a:uLnTx/>
                <a:uFillTx/>
                <a:latin typeface="Calibri" panose="020F0502020204030204"/>
                <a:ea typeface="+mn-ea"/>
                <a:cs typeface="+mn-cs"/>
              </a:rPr>
              <a:t>b is a variable.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SG" sz="3600" b="0" i="0" u="none" strike="noStrike" kern="1200" cap="none" spc="0" normalizeH="0" baseline="0" noProof="0" dirty="0">
                <a:ln>
                  <a:noFill/>
                </a:ln>
                <a:solidFill>
                  <a:prstClr val="black"/>
                </a:solidFill>
                <a:effectLst/>
                <a:uLnTx/>
                <a:uFillTx/>
                <a:latin typeface="Calibri" panose="020F0502020204030204"/>
                <a:ea typeface="+mn-ea"/>
                <a:cs typeface="+mn-cs"/>
              </a:rPr>
              <a:t>It stores the value “Squid Game”</a:t>
            </a:r>
          </a:p>
        </p:txBody>
      </p:sp>
    </p:spTree>
    <p:extLst>
      <p:ext uri="{BB962C8B-B14F-4D97-AF65-F5344CB8AC3E}">
        <p14:creationId xmlns:p14="http://schemas.microsoft.com/office/powerpoint/2010/main" val="411836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ctrTitle" idx="4294967295"/>
          </p:nvPr>
        </p:nvSpPr>
        <p:spPr>
          <a:xfrm>
            <a:off x="353040" y="-396602"/>
            <a:ext cx="6739871" cy="1546400"/>
          </a:xfrm>
          <a:prstGeom prst="rect">
            <a:avLst/>
          </a:prstGeom>
        </p:spPr>
        <p:txBody>
          <a:bodyPr lIns="121900" tIns="121900" rIns="121900" bIns="121900" anchor="b" anchorCtr="0">
            <a:noAutofit/>
          </a:bodyPr>
          <a:lstStyle/>
          <a:p>
            <a:pPr lvl="0">
              <a:buClrTx/>
              <a:buSzTx/>
            </a:pPr>
            <a:r>
              <a:rPr lang="en-SG" sz="4000" b="1" i="1" kern="1200" dirty="0">
                <a:solidFill>
                  <a:schemeClr val="accent1">
                    <a:lumMod val="50000"/>
                  </a:schemeClr>
                </a:solidFill>
                <a:latin typeface="Playfair Display" panose="00000500000000000000" pitchFamily="2" charset="0"/>
                <a:ea typeface="+mn-ea"/>
                <a:cs typeface="+mn-cs"/>
              </a:rPr>
              <a:t>Important vocabulary</a:t>
            </a:r>
          </a:p>
        </p:txBody>
      </p:sp>
      <p:sp>
        <p:nvSpPr>
          <p:cNvPr id="76" name="Shape 76"/>
          <p:cNvSpPr txBox="1">
            <a:spLocks noGrp="1"/>
          </p:cNvSpPr>
          <p:nvPr>
            <p:ph type="subTitle" idx="4294967295"/>
          </p:nvPr>
        </p:nvSpPr>
        <p:spPr>
          <a:xfrm>
            <a:off x="353040" y="1358833"/>
            <a:ext cx="8791600" cy="1948000"/>
          </a:xfrm>
          <a:prstGeom prst="rect">
            <a:avLst/>
          </a:prstGeom>
        </p:spPr>
        <p:txBody>
          <a:bodyPr lIns="121900" tIns="121900" rIns="121900" bIns="121900" anchor="t" anchorCtr="0">
            <a:noAutofit/>
          </a:bodyPr>
          <a:lstStyle/>
          <a:p>
            <a:r>
              <a:rPr lang="en-SG" b="1" dirty="0">
                <a:effectLst>
                  <a:outerShdw blurRad="50800" dist="50800" dir="5400000" sx="101000" sy="101000" algn="t" rotWithShape="0">
                    <a:prstClr val="black">
                      <a:alpha val="40000"/>
                    </a:prstClr>
                  </a:outerShdw>
                </a:effectLst>
                <a:cs typeface="Calibri"/>
              </a:rPr>
              <a:t>Variables: </a:t>
            </a:r>
            <a:r>
              <a:rPr lang="en-SG" dirty="0"/>
              <a:t>are placeholders used to store information to be referenced and manipulated. It is helpful to think of </a:t>
            </a:r>
            <a:r>
              <a:rPr lang="en-SG" b="1" dirty="0"/>
              <a:t>variables</a:t>
            </a:r>
            <a:r>
              <a:rPr lang="en-SG" dirty="0"/>
              <a:t> as containers that hold information. </a:t>
            </a:r>
          </a:p>
          <a:p>
            <a:r>
              <a:rPr lang="en-SG" b="1" dirty="0">
                <a:effectLst>
                  <a:outerShdw blurRad="50800" dist="50800" dir="5400000" sx="101000" sy="101000" algn="t" rotWithShape="0">
                    <a:prstClr val="black">
                      <a:alpha val="40000"/>
                    </a:prstClr>
                  </a:outerShdw>
                </a:effectLst>
                <a:cs typeface="Calibri"/>
              </a:rPr>
              <a:t>Types of Variables:</a:t>
            </a:r>
          </a:p>
          <a:p>
            <a:pPr lvl="1"/>
            <a:r>
              <a:rPr lang="en-SG" kern="1200" dirty="0">
                <a:solidFill>
                  <a:schemeClr val="tx1"/>
                </a:solidFill>
                <a:effectLst>
                  <a:outerShdw blurRad="50800" dist="50800" dir="5400000" sx="101000" sy="101000" algn="t" rotWithShape="0">
                    <a:prstClr val="black">
                      <a:alpha val="40000"/>
                    </a:prstClr>
                  </a:outerShdw>
                </a:effectLst>
                <a:latin typeface="Calibri"/>
                <a:ea typeface="+mn-ea"/>
                <a:cs typeface="Calibri"/>
              </a:rPr>
              <a:t>Numbers: decimal points, whole numbers</a:t>
            </a:r>
          </a:p>
          <a:p>
            <a:pPr lvl="1"/>
            <a:r>
              <a:rPr lang="en-SG" dirty="0">
                <a:effectLst>
                  <a:outerShdw blurRad="50800" dist="50800" dir="5400000" sx="101000" sy="101000" algn="t" rotWithShape="0">
                    <a:prstClr val="black">
                      <a:alpha val="40000"/>
                    </a:prstClr>
                  </a:outerShdw>
                </a:effectLst>
                <a:latin typeface="Calibri"/>
                <a:cs typeface="Calibri"/>
              </a:rPr>
              <a:t>String: a series of characters, can be alphanumeric and more</a:t>
            </a:r>
          </a:p>
          <a:p>
            <a:pPr lvl="1"/>
            <a:r>
              <a:rPr lang="en-SG" dirty="0">
                <a:effectLst>
                  <a:outerShdw blurRad="50800" dist="50800" dir="5400000" sx="101000" sy="101000" algn="t" rotWithShape="0">
                    <a:prstClr val="black">
                      <a:alpha val="40000"/>
                    </a:prstClr>
                  </a:outerShdw>
                </a:effectLst>
                <a:latin typeface="Calibri"/>
                <a:cs typeface="Calibri"/>
              </a:rPr>
              <a:t>Boolean (True/false)</a:t>
            </a:r>
          </a:p>
          <a:p>
            <a:pPr lvl="1"/>
            <a:r>
              <a:rPr lang="en-SG" dirty="0">
                <a:effectLst>
                  <a:outerShdw blurRad="50800" dist="50800" dir="5400000" sx="101000" sy="101000" algn="t" rotWithShape="0">
                    <a:prstClr val="black">
                      <a:alpha val="40000"/>
                    </a:prstClr>
                  </a:outerShdw>
                </a:effectLst>
                <a:latin typeface="Calibri"/>
                <a:cs typeface="Calibri"/>
              </a:rPr>
              <a:t>Lists</a:t>
            </a:r>
          </a:p>
          <a:p>
            <a:pPr lvl="1"/>
            <a:r>
              <a:rPr lang="en-SG" dirty="0">
                <a:effectLst>
                  <a:outerShdw blurRad="50800" dist="50800" dir="5400000" sx="101000" sy="101000" algn="t" rotWithShape="0">
                    <a:prstClr val="black">
                      <a:alpha val="40000"/>
                    </a:prstClr>
                  </a:outerShdw>
                </a:effectLst>
                <a:latin typeface="Calibri"/>
                <a:cs typeface="Calibri"/>
              </a:rPr>
              <a:t>etc</a:t>
            </a:r>
          </a:p>
          <a:p>
            <a:pPr lvl="1"/>
            <a:endParaRPr lang="en-SG" kern="1200" dirty="0">
              <a:solidFill>
                <a:schemeClr val="tx1"/>
              </a:solidFill>
              <a:effectLst>
                <a:outerShdw blurRad="50800" dist="50800" dir="5400000" sx="101000" sy="101000" algn="t" rotWithShape="0">
                  <a:prstClr val="black">
                    <a:alpha val="40000"/>
                  </a:prstClr>
                </a:outerShdw>
              </a:effectLst>
              <a:latin typeface="Calibri"/>
              <a:ea typeface="+mn-ea"/>
              <a:cs typeface="Calibri"/>
            </a:endParaRPr>
          </a:p>
          <a:p>
            <a:pPr marL="342900" lvl="0" indent="-342900">
              <a:spcBef>
                <a:spcPts val="2000"/>
              </a:spcBef>
              <a:buClrTx/>
              <a:buSzTx/>
              <a:buFont typeface="Arial"/>
              <a:buChar char="•"/>
            </a:pPr>
            <a:endParaRPr lang="en-SG" sz="2800" kern="1200" dirty="0">
              <a:solidFill>
                <a:schemeClr val="tx1"/>
              </a:solidFill>
              <a:effectLst>
                <a:outerShdw blurRad="50800" dist="50800" dir="5400000" sx="101000" sy="101000" algn="t" rotWithShape="0">
                  <a:prstClr val="black">
                    <a:alpha val="40000"/>
                  </a:prstClr>
                </a:outerShdw>
              </a:effectLst>
              <a:latin typeface="Calibri"/>
              <a:ea typeface="+mn-ea"/>
              <a:cs typeface="Calibri"/>
            </a:endParaRPr>
          </a:p>
        </p:txBody>
      </p:sp>
      <p:pic>
        <p:nvPicPr>
          <p:cNvPr id="77" name="Shape 77" descr="photo-1434030216411-0b793f4b4173.jpg"/>
          <p:cNvPicPr preferRelativeResize="0"/>
          <p:nvPr/>
        </p:nvPicPr>
        <p:blipFill>
          <a:blip r:embed="rId3">
            <a:alphaModFix/>
          </a:blip>
          <a:stretch>
            <a:fillRect/>
          </a:stretch>
        </p:blipFill>
        <p:spPr>
          <a:xfrm>
            <a:off x="9552213" y="203066"/>
            <a:ext cx="2399659" cy="2311534"/>
          </a:xfrm>
          <a:prstGeom prst="wedgeEllipseCallout">
            <a:avLst>
              <a:gd name="adj1" fmla="val -60049"/>
              <a:gd name="adj2" fmla="val 34410"/>
            </a:avLst>
          </a:prstGeom>
          <a:noFill/>
          <a:ln w="76200" cap="flat" cmpd="sng">
            <a:solidFill>
              <a:srgbClr val="000000"/>
            </a:solidFill>
            <a:prstDash val="solid"/>
            <a:miter/>
            <a:headEnd type="none" w="med" len="med"/>
            <a:tailEnd type="none" w="med" len="med"/>
          </a:ln>
        </p:spPr>
      </p:pic>
      <p:pic>
        <p:nvPicPr>
          <p:cNvPr id="4098" name="Picture 2" descr="SPSS Variable Types and Formats">
            <a:extLst>
              <a:ext uri="{FF2B5EF4-FFF2-40B4-BE49-F238E27FC236}">
                <a16:creationId xmlns:a16="http://schemas.microsoft.com/office/drawing/2014/main" id="{F979C4CB-9F53-4C4E-8BBC-DD6897A356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3872" y="4000500"/>
            <a:ext cx="6858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61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xEl>
                                              <p:pRg st="1" end="1"/>
                                            </p:txEl>
                                          </p:spTgt>
                                        </p:tgtEl>
                                        <p:attrNameLst>
                                          <p:attrName>style.visibility</p:attrName>
                                        </p:attrNameLst>
                                      </p:cBhvr>
                                      <p:to>
                                        <p:strVal val="visible"/>
                                      </p:to>
                                    </p:set>
                                    <p:animEffect transition="in" filter="fade">
                                      <p:cBhvr>
                                        <p:cTn id="7" dur="500"/>
                                        <p:tgtEl>
                                          <p:spTgt spid="7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6">
                                            <p:txEl>
                                              <p:pRg st="2" end="2"/>
                                            </p:txEl>
                                          </p:spTgt>
                                        </p:tgtEl>
                                        <p:attrNameLst>
                                          <p:attrName>style.visibility</p:attrName>
                                        </p:attrNameLst>
                                      </p:cBhvr>
                                      <p:to>
                                        <p:strVal val="visible"/>
                                      </p:to>
                                    </p:set>
                                    <p:animEffect transition="in" filter="fade">
                                      <p:cBhvr>
                                        <p:cTn id="10" dur="500"/>
                                        <p:tgtEl>
                                          <p:spTgt spid="7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6">
                                            <p:txEl>
                                              <p:pRg st="3" end="3"/>
                                            </p:txEl>
                                          </p:spTgt>
                                        </p:tgtEl>
                                        <p:attrNameLst>
                                          <p:attrName>style.visibility</p:attrName>
                                        </p:attrNameLst>
                                      </p:cBhvr>
                                      <p:to>
                                        <p:strVal val="visible"/>
                                      </p:to>
                                    </p:set>
                                    <p:animEffect transition="in" filter="fade">
                                      <p:cBhvr>
                                        <p:cTn id="13" dur="500"/>
                                        <p:tgtEl>
                                          <p:spTgt spid="76">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6">
                                            <p:txEl>
                                              <p:pRg st="4" end="4"/>
                                            </p:txEl>
                                          </p:spTgt>
                                        </p:tgtEl>
                                        <p:attrNameLst>
                                          <p:attrName>style.visibility</p:attrName>
                                        </p:attrNameLst>
                                      </p:cBhvr>
                                      <p:to>
                                        <p:strVal val="visible"/>
                                      </p:to>
                                    </p:set>
                                    <p:animEffect transition="in" filter="fade">
                                      <p:cBhvr>
                                        <p:cTn id="16" dur="500"/>
                                        <p:tgtEl>
                                          <p:spTgt spid="76">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6">
                                            <p:txEl>
                                              <p:pRg st="5" end="5"/>
                                            </p:txEl>
                                          </p:spTgt>
                                        </p:tgtEl>
                                        <p:attrNameLst>
                                          <p:attrName>style.visibility</p:attrName>
                                        </p:attrNameLst>
                                      </p:cBhvr>
                                      <p:to>
                                        <p:strVal val="visible"/>
                                      </p:to>
                                    </p:set>
                                    <p:animEffect transition="in" filter="fade">
                                      <p:cBhvr>
                                        <p:cTn id="19" dur="500"/>
                                        <p:tgtEl>
                                          <p:spTgt spid="76">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6">
                                            <p:txEl>
                                              <p:pRg st="6" end="6"/>
                                            </p:txEl>
                                          </p:spTgt>
                                        </p:tgtEl>
                                        <p:attrNameLst>
                                          <p:attrName>style.visibility</p:attrName>
                                        </p:attrNameLst>
                                      </p:cBhvr>
                                      <p:to>
                                        <p:strVal val="visible"/>
                                      </p:to>
                                    </p:set>
                                    <p:animEffect transition="in" filter="fade">
                                      <p:cBhvr>
                                        <p:cTn id="22" dur="500"/>
                                        <p:tgtEl>
                                          <p:spTgt spid="7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98"/>
                                        </p:tgtEl>
                                        <p:attrNameLst>
                                          <p:attrName>style.visibility</p:attrName>
                                        </p:attrNameLst>
                                      </p:cBhvr>
                                      <p:to>
                                        <p:strVal val="visible"/>
                                      </p:to>
                                    </p:set>
                                    <p:animEffect transition="in" filter="fade">
                                      <p:cBhvr>
                                        <p:cTn id="2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34D09B-A1B6-427B-B245-DE02E4E61AA2}"/>
              </a:ext>
            </a:extLst>
          </p:cNvPr>
          <p:cNvPicPr>
            <a:picLocks noChangeAspect="1"/>
          </p:cNvPicPr>
          <p:nvPr/>
        </p:nvPicPr>
        <p:blipFill>
          <a:blip r:embed="rId3"/>
          <a:stretch>
            <a:fillRect/>
          </a:stretch>
        </p:blipFill>
        <p:spPr>
          <a:xfrm>
            <a:off x="795337" y="581025"/>
            <a:ext cx="10601325" cy="5695950"/>
          </a:xfrm>
          <a:prstGeom prst="rect">
            <a:avLst/>
          </a:prstGeom>
        </p:spPr>
      </p:pic>
      <p:sp>
        <p:nvSpPr>
          <p:cNvPr id="4" name="TextBox 3">
            <a:extLst>
              <a:ext uri="{FF2B5EF4-FFF2-40B4-BE49-F238E27FC236}">
                <a16:creationId xmlns:a16="http://schemas.microsoft.com/office/drawing/2014/main" id="{35371248-30CB-4BD9-A75E-B0B44B1B2C32}"/>
              </a:ext>
            </a:extLst>
          </p:cNvPr>
          <p:cNvSpPr txBox="1"/>
          <p:nvPr/>
        </p:nvSpPr>
        <p:spPr>
          <a:xfrm>
            <a:off x="771524" y="2247844"/>
            <a:ext cx="4242711" cy="584775"/>
          </a:xfrm>
          <a:prstGeom prst="rect">
            <a:avLst/>
          </a:prstGeom>
          <a:solidFill>
            <a:schemeClr val="accent6"/>
          </a:solidFill>
        </p:spPr>
        <p:style>
          <a:lnRef idx="2">
            <a:schemeClr val="accent2"/>
          </a:lnRef>
          <a:fillRef idx="1">
            <a:schemeClr val="lt1"/>
          </a:fillRef>
          <a:effectRef idx="0">
            <a:schemeClr val="accent2"/>
          </a:effectRef>
          <a:fontRef idx="minor">
            <a:schemeClr val="dk1"/>
          </a:fontRef>
        </p:style>
        <p:txBody>
          <a:bodyPr wrap="square">
            <a:spAutoFit/>
          </a:bodyPr>
          <a:lstStyle/>
          <a:p>
            <a:pPr marL="342900" marR="0" lvl="0" indent="-342900" algn="l" defTabSz="914400" rtl="0" eaLnBrk="1" fontAlgn="auto" latinLnBrk="0" hangingPunct="1">
              <a:lnSpc>
                <a:spcPct val="100000"/>
              </a:lnSpc>
              <a:spcBef>
                <a:spcPts val="2000"/>
              </a:spcBef>
              <a:spcAft>
                <a:spcPts val="0"/>
              </a:spcAft>
              <a:buClrTx/>
              <a:buSzTx/>
              <a:buFont typeface="Arial"/>
              <a:buChar char="•"/>
              <a:tabLst/>
              <a:defRPr/>
            </a:pPr>
            <a:r>
              <a:rPr kumimoji="0" lang="en-US" sz="3200" b="0" i="0" u="none" strike="noStrike" kern="1200" cap="none" spc="0" normalizeH="0" baseline="0" noProof="0" dirty="0">
                <a:ln>
                  <a:noFill/>
                </a:ln>
                <a:solidFill>
                  <a:srgbClr val="FFFFFF"/>
                </a:solidFill>
                <a:effectLst>
                  <a:outerShdw blurRad="50800" dist="50800" dir="5400000" sx="101000" sy="101000" algn="t" rotWithShape="0">
                    <a:prstClr val="black">
                      <a:alpha val="40000"/>
                    </a:prstClr>
                  </a:outerShdw>
                </a:effectLst>
                <a:uLnTx/>
                <a:uFillTx/>
                <a:latin typeface="Calibri"/>
                <a:ea typeface="+mn-ea"/>
                <a:cs typeface="Calibri"/>
              </a:rPr>
              <a:t>Data variables needed</a:t>
            </a:r>
          </a:p>
        </p:txBody>
      </p:sp>
      <p:sp>
        <p:nvSpPr>
          <p:cNvPr id="5" name="TextBox 4">
            <a:extLst>
              <a:ext uri="{FF2B5EF4-FFF2-40B4-BE49-F238E27FC236}">
                <a16:creationId xmlns:a16="http://schemas.microsoft.com/office/drawing/2014/main" id="{442166A5-0C80-43E6-877B-45ED3DAFD731}"/>
              </a:ext>
            </a:extLst>
          </p:cNvPr>
          <p:cNvSpPr txBox="1"/>
          <p:nvPr/>
        </p:nvSpPr>
        <p:spPr>
          <a:xfrm>
            <a:off x="771523" y="2832619"/>
            <a:ext cx="4242711" cy="1272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marR="0" lvl="0" indent="-342900" algn="l" defTabSz="914400" rtl="0" eaLnBrk="1" fontAlgn="auto" latinLnBrk="0" hangingPunct="1">
              <a:lnSpc>
                <a:spcPct val="100000"/>
              </a:lnSpc>
              <a:spcBef>
                <a:spcPts val="2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outerShdw blurRad="50800" dist="50800" dir="5400000" sx="101000" sy="101000" algn="t" rotWithShape="0">
                    <a:prstClr val="black">
                      <a:alpha val="40000"/>
                    </a:prstClr>
                  </a:outerShdw>
                </a:effectLst>
                <a:uLnTx/>
                <a:uFillTx/>
                <a:latin typeface="Calibri"/>
                <a:ea typeface="+mn-ea"/>
                <a:cs typeface="Calibri"/>
              </a:rPr>
              <a:t>Can you identify?</a:t>
            </a:r>
          </a:p>
          <a:p>
            <a:pPr marL="342900" marR="0" lvl="0" indent="-342900" algn="l" defTabSz="914400" rtl="0" eaLnBrk="1" fontAlgn="auto" latinLnBrk="0" hangingPunct="1">
              <a:lnSpc>
                <a:spcPct val="100000"/>
              </a:lnSpc>
              <a:spcBef>
                <a:spcPts val="2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outerShdw blurRad="50800" dist="50800" dir="5400000" sx="101000" sy="101000" algn="t" rotWithShape="0">
                    <a:prstClr val="black">
                      <a:alpha val="40000"/>
                    </a:prstClr>
                  </a:outerShdw>
                </a:effectLst>
                <a:uLnTx/>
                <a:uFillTx/>
                <a:latin typeface="Calibri"/>
                <a:ea typeface="+mn-ea"/>
                <a:cs typeface="Calibri"/>
              </a:rPr>
              <a:t>What are the variables needed for ATM? </a:t>
            </a:r>
          </a:p>
        </p:txBody>
      </p:sp>
    </p:spTree>
    <p:extLst>
      <p:ext uri="{BB962C8B-B14F-4D97-AF65-F5344CB8AC3E}">
        <p14:creationId xmlns:p14="http://schemas.microsoft.com/office/powerpoint/2010/main" val="268534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fade">
                                      <p:cBhvr>
                                        <p:cTn id="12" dur="500"/>
                                        <p:tgtEl>
                                          <p:spTgt spid="5">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34D09B-A1B6-427B-B245-DE02E4E61AA2}"/>
              </a:ext>
            </a:extLst>
          </p:cNvPr>
          <p:cNvPicPr>
            <a:picLocks noChangeAspect="1"/>
          </p:cNvPicPr>
          <p:nvPr/>
        </p:nvPicPr>
        <p:blipFill>
          <a:blip r:embed="rId3"/>
          <a:stretch>
            <a:fillRect/>
          </a:stretch>
        </p:blipFill>
        <p:spPr>
          <a:xfrm>
            <a:off x="795337" y="581025"/>
            <a:ext cx="10601325" cy="5695950"/>
          </a:xfrm>
          <a:prstGeom prst="rect">
            <a:avLst/>
          </a:prstGeom>
        </p:spPr>
      </p:pic>
      <p:sp>
        <p:nvSpPr>
          <p:cNvPr id="4" name="TextBox 3">
            <a:extLst>
              <a:ext uri="{FF2B5EF4-FFF2-40B4-BE49-F238E27FC236}">
                <a16:creationId xmlns:a16="http://schemas.microsoft.com/office/drawing/2014/main" id="{35371248-30CB-4BD9-A75E-B0B44B1B2C32}"/>
              </a:ext>
            </a:extLst>
          </p:cNvPr>
          <p:cNvSpPr txBox="1"/>
          <p:nvPr/>
        </p:nvSpPr>
        <p:spPr>
          <a:xfrm>
            <a:off x="771524" y="2247844"/>
            <a:ext cx="4242711" cy="584775"/>
          </a:xfrm>
          <a:prstGeom prst="rect">
            <a:avLst/>
          </a:prstGeom>
          <a:solidFill>
            <a:schemeClr val="accent6"/>
          </a:solidFill>
        </p:spPr>
        <p:style>
          <a:lnRef idx="2">
            <a:schemeClr val="accent2"/>
          </a:lnRef>
          <a:fillRef idx="1">
            <a:schemeClr val="lt1"/>
          </a:fillRef>
          <a:effectRef idx="0">
            <a:schemeClr val="accent2"/>
          </a:effectRef>
          <a:fontRef idx="minor">
            <a:schemeClr val="dk1"/>
          </a:fontRef>
        </p:style>
        <p:txBody>
          <a:bodyPr wrap="square">
            <a:spAutoFit/>
          </a:bodyPr>
          <a:lstStyle/>
          <a:p>
            <a:pPr marL="342900" marR="0" lvl="0" indent="-342900" algn="l" defTabSz="914400" rtl="0" eaLnBrk="1" fontAlgn="auto" latinLnBrk="0" hangingPunct="1">
              <a:lnSpc>
                <a:spcPct val="100000"/>
              </a:lnSpc>
              <a:spcBef>
                <a:spcPts val="2000"/>
              </a:spcBef>
              <a:spcAft>
                <a:spcPts val="0"/>
              </a:spcAft>
              <a:buClrTx/>
              <a:buSzTx/>
              <a:buFont typeface="Arial"/>
              <a:buChar char="•"/>
              <a:tabLst/>
              <a:defRPr/>
            </a:pPr>
            <a:r>
              <a:rPr kumimoji="0" lang="en-US" sz="3200" b="0" i="0" u="none" strike="noStrike" kern="1200" cap="none" spc="0" normalizeH="0" baseline="0" noProof="0" dirty="0">
                <a:ln>
                  <a:noFill/>
                </a:ln>
                <a:solidFill>
                  <a:srgbClr val="FFFFFF"/>
                </a:solidFill>
                <a:effectLst>
                  <a:outerShdw blurRad="50800" dist="50800" dir="5400000" sx="101000" sy="101000" algn="t" rotWithShape="0">
                    <a:prstClr val="black">
                      <a:alpha val="40000"/>
                    </a:prstClr>
                  </a:outerShdw>
                </a:effectLst>
                <a:uLnTx/>
                <a:uFillTx/>
                <a:latin typeface="Calibri"/>
                <a:ea typeface="+mn-ea"/>
                <a:cs typeface="Calibri"/>
              </a:rPr>
              <a:t>Data variables needed</a:t>
            </a:r>
          </a:p>
        </p:txBody>
      </p:sp>
      <p:sp>
        <p:nvSpPr>
          <p:cNvPr id="5" name="TextBox 4">
            <a:extLst>
              <a:ext uri="{FF2B5EF4-FFF2-40B4-BE49-F238E27FC236}">
                <a16:creationId xmlns:a16="http://schemas.microsoft.com/office/drawing/2014/main" id="{442166A5-0C80-43E6-877B-45ED3DAFD731}"/>
              </a:ext>
            </a:extLst>
          </p:cNvPr>
          <p:cNvSpPr txBox="1"/>
          <p:nvPr/>
        </p:nvSpPr>
        <p:spPr>
          <a:xfrm>
            <a:off x="771523" y="2832619"/>
            <a:ext cx="4242711" cy="2657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marR="0" lvl="0" indent="-342900" algn="l" defTabSz="914400" rtl="0" eaLnBrk="1" fontAlgn="auto" latinLnBrk="0" hangingPunct="1">
              <a:lnSpc>
                <a:spcPct val="100000"/>
              </a:lnSpc>
              <a:spcBef>
                <a:spcPts val="2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outerShdw blurRad="50800" dist="50800" dir="5400000" sx="101000" sy="101000" algn="t" rotWithShape="0">
                    <a:prstClr val="black">
                      <a:alpha val="40000"/>
                    </a:prstClr>
                  </a:outerShdw>
                </a:effectLst>
                <a:uLnTx/>
                <a:uFillTx/>
                <a:latin typeface="Calibri"/>
                <a:ea typeface="+mn-ea"/>
                <a:cs typeface="Calibri"/>
              </a:rPr>
              <a:t>Pin Number – Number</a:t>
            </a:r>
          </a:p>
          <a:p>
            <a:pPr marL="342900" marR="0" lvl="0" indent="-342900" algn="l" defTabSz="914400" rtl="0" eaLnBrk="1" fontAlgn="auto" latinLnBrk="0" hangingPunct="1">
              <a:lnSpc>
                <a:spcPct val="100000"/>
              </a:lnSpc>
              <a:spcBef>
                <a:spcPts val="2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outerShdw blurRad="50800" dist="50800" dir="5400000" sx="101000" sy="101000" algn="t" rotWithShape="0">
                    <a:prstClr val="black">
                      <a:alpha val="40000"/>
                    </a:prstClr>
                  </a:outerShdw>
                </a:effectLst>
                <a:uLnTx/>
                <a:uFillTx/>
                <a:latin typeface="Calibri"/>
                <a:ea typeface="+mn-ea"/>
                <a:cs typeface="Calibri"/>
              </a:rPr>
              <a:t>Withdrawal Amount</a:t>
            </a:r>
          </a:p>
          <a:p>
            <a:pPr marL="342900" marR="0" lvl="0" indent="-342900" algn="l" defTabSz="914400" rtl="0" eaLnBrk="1" fontAlgn="auto" latinLnBrk="0" hangingPunct="1">
              <a:lnSpc>
                <a:spcPct val="100000"/>
              </a:lnSpc>
              <a:spcBef>
                <a:spcPts val="2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outerShdw blurRad="50800" dist="50800" dir="5400000" sx="101000" sy="101000" algn="t" rotWithShape="0">
                    <a:prstClr val="black">
                      <a:alpha val="40000"/>
                    </a:prstClr>
                  </a:outerShdw>
                </a:effectLst>
                <a:uLnTx/>
                <a:uFillTx/>
                <a:latin typeface="Calibri"/>
                <a:ea typeface="+mn-ea"/>
                <a:cs typeface="Calibri"/>
              </a:rPr>
              <a:t>List of denominations amounts</a:t>
            </a:r>
          </a:p>
          <a:p>
            <a:pPr marL="342900" marR="0" lvl="0" indent="-342900" algn="l" defTabSz="914400" rtl="0" eaLnBrk="1" fontAlgn="auto" latinLnBrk="0" hangingPunct="1">
              <a:lnSpc>
                <a:spcPct val="100000"/>
              </a:lnSpc>
              <a:spcBef>
                <a:spcPts val="2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outerShdw blurRad="50800" dist="50800" dir="5400000" sx="101000" sy="101000" algn="t" rotWithShape="0">
                    <a:prstClr val="black">
                      <a:alpha val="40000"/>
                    </a:prstClr>
                  </a:outerShdw>
                </a:effectLst>
                <a:uLnTx/>
                <a:uFillTx/>
                <a:latin typeface="Calibri"/>
                <a:ea typeface="+mn-ea"/>
                <a:cs typeface="Calibri"/>
              </a:rPr>
              <a:t>Account number</a:t>
            </a:r>
          </a:p>
          <a:p>
            <a:pPr marL="342900" marR="0" lvl="0" indent="-342900" algn="l" defTabSz="914400" rtl="0" eaLnBrk="1" fontAlgn="auto" latinLnBrk="0" hangingPunct="1">
              <a:lnSpc>
                <a:spcPct val="100000"/>
              </a:lnSpc>
              <a:spcBef>
                <a:spcPts val="2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outerShdw blurRad="50800" dist="50800" dir="5400000" sx="101000" sy="101000" algn="t" rotWithShape="0">
                    <a:prstClr val="black">
                      <a:alpha val="40000"/>
                    </a:prstClr>
                  </a:outerShdw>
                </a:effectLst>
                <a:uLnTx/>
                <a:uFillTx/>
                <a:latin typeface="Calibri"/>
                <a:ea typeface="+mn-ea"/>
                <a:cs typeface="Calibri"/>
              </a:rPr>
              <a:t>Card number</a:t>
            </a:r>
          </a:p>
        </p:txBody>
      </p:sp>
    </p:spTree>
    <p:extLst>
      <p:ext uri="{BB962C8B-B14F-4D97-AF65-F5344CB8AC3E}">
        <p14:creationId xmlns:p14="http://schemas.microsoft.com/office/powerpoint/2010/main" val="358891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fade">
                                      <p:cBhvr>
                                        <p:cTn id="12" dur="500"/>
                                        <p:tgtEl>
                                          <p:spTgt spid="5">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fade">
                                      <p:cBhvr>
                                        <p:cTn id="32" dur="500"/>
                                        <p:tgtEl>
                                          <p:spTgt spid="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Effect transition="in" filter="fade">
                                      <p:cBhvr>
                                        <p:cTn id="3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0321565-50CC-4349-9794-582A2585C748}"/>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0EF479D5-4F95-42F8-8545-A8D3C3EE67EA}"/>
              </a:ext>
            </a:extLst>
          </p:cNvPr>
          <p:cNvSpPr/>
          <p:nvPr/>
        </p:nvSpPr>
        <p:spPr>
          <a:xfrm>
            <a:off x="2042438" y="719666"/>
            <a:ext cx="2615621" cy="116628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b="1" dirty="0"/>
              <a:t>Our workflow for the </a:t>
            </a:r>
            <a:r>
              <a:rPr lang="en-US" sz="2000" b="1" dirty="0" err="1"/>
              <a:t>retrieveEmail</a:t>
            </a:r>
            <a:r>
              <a:rPr lang="en-US" sz="2000" b="1" dirty="0"/>
              <a:t> application</a:t>
            </a:r>
            <a:endParaRPr lang="en-US" sz="2000" b="1" dirty="0">
              <a:sym typeface="Wingdings" panose="05000000000000000000" pitchFamily="2" charset="2"/>
            </a:endParaRPr>
          </a:p>
        </p:txBody>
      </p:sp>
      <p:cxnSp>
        <p:nvCxnSpPr>
          <p:cNvPr id="6" name="Straight Arrow Connector 5">
            <a:extLst>
              <a:ext uri="{FF2B5EF4-FFF2-40B4-BE49-F238E27FC236}">
                <a16:creationId xmlns:a16="http://schemas.microsoft.com/office/drawing/2014/main" id="{99925115-00A1-4DD5-9000-B055E070B535}"/>
              </a:ext>
            </a:extLst>
          </p:cNvPr>
          <p:cNvCxnSpPr>
            <a:cxnSpLocks/>
          </p:cNvCxnSpPr>
          <p:nvPr/>
        </p:nvCxnSpPr>
        <p:spPr>
          <a:xfrm flipV="1">
            <a:off x="3429577" y="1885951"/>
            <a:ext cx="0" cy="44845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992CFDD8-655F-4663-CD95-E16A8FB155EF}"/>
              </a:ext>
            </a:extLst>
          </p:cNvPr>
          <p:cNvCxnSpPr>
            <a:cxnSpLocks/>
          </p:cNvCxnSpPr>
          <p:nvPr/>
        </p:nvCxnSpPr>
        <p:spPr>
          <a:xfrm>
            <a:off x="6124687" y="4509469"/>
            <a:ext cx="0" cy="40677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1946909-1373-8A44-57D2-C473D024FF5E}"/>
              </a:ext>
            </a:extLst>
          </p:cNvPr>
          <p:cNvSpPr/>
          <p:nvPr/>
        </p:nvSpPr>
        <p:spPr>
          <a:xfrm>
            <a:off x="4816876" y="4916245"/>
            <a:ext cx="2615621" cy="116628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b="1" dirty="0"/>
              <a:t>Next step </a:t>
            </a:r>
            <a:r>
              <a:rPr lang="en-US" sz="2000" b="1" dirty="0">
                <a:sym typeface="Wingdings" panose="05000000000000000000" pitchFamily="2" charset="2"/>
              </a:rPr>
              <a:t></a:t>
            </a:r>
            <a:r>
              <a:rPr lang="en-US" sz="2000" b="1" dirty="0"/>
              <a:t> to reply user</a:t>
            </a:r>
            <a:endParaRPr lang="en-US" sz="2000" b="1" dirty="0">
              <a:sym typeface="Wingdings" panose="05000000000000000000" pitchFamily="2" charset="2"/>
            </a:endParaRPr>
          </a:p>
        </p:txBody>
      </p:sp>
    </p:spTree>
    <p:extLst>
      <p:ext uri="{BB962C8B-B14F-4D97-AF65-F5344CB8AC3E}">
        <p14:creationId xmlns:p14="http://schemas.microsoft.com/office/powerpoint/2010/main" val="3836280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462099-50E3-4AEF-A101-E4472B70A075}"/>
              </a:ext>
            </a:extLst>
          </p:cNvPr>
          <p:cNvPicPr>
            <a:picLocks noChangeAspect="1"/>
          </p:cNvPicPr>
          <p:nvPr/>
        </p:nvPicPr>
        <p:blipFill>
          <a:blip r:embed="rId2"/>
          <a:stretch>
            <a:fillRect/>
          </a:stretch>
        </p:blipFill>
        <p:spPr>
          <a:xfrm>
            <a:off x="276224" y="309562"/>
            <a:ext cx="2600325" cy="2713931"/>
          </a:xfrm>
          <a:prstGeom prst="rect">
            <a:avLst/>
          </a:prstGeom>
          <a:ln>
            <a:solidFill>
              <a:schemeClr val="tx1"/>
            </a:solidFill>
          </a:ln>
        </p:spPr>
      </p:pic>
      <p:cxnSp>
        <p:nvCxnSpPr>
          <p:cNvPr id="5" name="Straight Arrow Connector 4">
            <a:extLst>
              <a:ext uri="{FF2B5EF4-FFF2-40B4-BE49-F238E27FC236}">
                <a16:creationId xmlns:a16="http://schemas.microsoft.com/office/drawing/2014/main" id="{3AFBBD34-07A8-4FCC-89B0-126CAA57A70C}"/>
              </a:ext>
            </a:extLst>
          </p:cNvPr>
          <p:cNvCxnSpPr>
            <a:cxnSpLocks/>
            <a:stCxn id="6" idx="1"/>
          </p:cNvCxnSpPr>
          <p:nvPr/>
        </p:nvCxnSpPr>
        <p:spPr>
          <a:xfrm flipH="1" flipV="1">
            <a:off x="2600325" y="1219200"/>
            <a:ext cx="640366" cy="47352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9A2DA36-F8D0-47D8-B505-46EDD8C9FE97}"/>
              </a:ext>
            </a:extLst>
          </p:cNvPr>
          <p:cNvSpPr/>
          <p:nvPr/>
        </p:nvSpPr>
        <p:spPr>
          <a:xfrm>
            <a:off x="3240691" y="666749"/>
            <a:ext cx="2550509" cy="20519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Now we need to reply the emails one by one.</a:t>
            </a:r>
          </a:p>
          <a:p>
            <a:pPr algn="ctr"/>
            <a:endParaRPr lang="en-US" b="1" dirty="0">
              <a:solidFill>
                <a:srgbClr val="C00000"/>
              </a:solidFill>
              <a:sym typeface="Wingdings" panose="05000000000000000000" pitchFamily="2" charset="2"/>
            </a:endParaRPr>
          </a:p>
          <a:p>
            <a:pPr algn="ctr"/>
            <a:r>
              <a:rPr lang="en-US" b="1" dirty="0">
                <a:solidFill>
                  <a:srgbClr val="C00000"/>
                </a:solidFill>
                <a:sym typeface="Wingdings" panose="05000000000000000000" pitchFamily="2" charset="2"/>
              </a:rPr>
              <a:t>Search “for” and drag the “For Each” action to the main flow.</a:t>
            </a:r>
          </a:p>
        </p:txBody>
      </p:sp>
      <p:pic>
        <p:nvPicPr>
          <p:cNvPr id="10" name="Picture 9">
            <a:extLst>
              <a:ext uri="{FF2B5EF4-FFF2-40B4-BE49-F238E27FC236}">
                <a16:creationId xmlns:a16="http://schemas.microsoft.com/office/drawing/2014/main" id="{4CFCD224-0315-4EBE-B6C7-C0584273FE48}"/>
              </a:ext>
            </a:extLst>
          </p:cNvPr>
          <p:cNvPicPr>
            <a:picLocks noChangeAspect="1"/>
          </p:cNvPicPr>
          <p:nvPr/>
        </p:nvPicPr>
        <p:blipFill>
          <a:blip r:embed="rId3"/>
          <a:stretch>
            <a:fillRect/>
          </a:stretch>
        </p:blipFill>
        <p:spPr>
          <a:xfrm>
            <a:off x="6096000" y="309562"/>
            <a:ext cx="5895975" cy="4448175"/>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C0153940-7C4D-480C-84B7-4051135DEF8B}"/>
              </a:ext>
            </a:extLst>
          </p:cNvPr>
          <p:cNvCxnSpPr>
            <a:cxnSpLocks/>
          </p:cNvCxnSpPr>
          <p:nvPr/>
        </p:nvCxnSpPr>
        <p:spPr>
          <a:xfrm flipH="1" flipV="1">
            <a:off x="8466629" y="3962401"/>
            <a:ext cx="410671" cy="104774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6C1F295-9433-465E-B771-E82B759C48D4}"/>
              </a:ext>
            </a:extLst>
          </p:cNvPr>
          <p:cNvSpPr/>
          <p:nvPr/>
        </p:nvSpPr>
        <p:spPr>
          <a:xfrm>
            <a:off x="8466629" y="4847531"/>
            <a:ext cx="2550509" cy="14770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To loop the emails, we choose </a:t>
            </a:r>
            <a:r>
              <a:rPr lang="en-US" b="1" dirty="0" err="1"/>
              <a:t>RetrieveEmails</a:t>
            </a:r>
            <a:r>
              <a:rPr lang="en-US" dirty="0"/>
              <a:t> as the variable to iterate.</a:t>
            </a:r>
            <a:endParaRPr lang="en-US" b="1" dirty="0">
              <a:solidFill>
                <a:srgbClr val="C00000"/>
              </a:solidFill>
              <a:sym typeface="Wingdings" panose="05000000000000000000" pitchFamily="2" charset="2"/>
            </a:endParaRPr>
          </a:p>
        </p:txBody>
      </p:sp>
      <p:pic>
        <p:nvPicPr>
          <p:cNvPr id="14" name="Picture 13">
            <a:extLst>
              <a:ext uri="{FF2B5EF4-FFF2-40B4-BE49-F238E27FC236}">
                <a16:creationId xmlns:a16="http://schemas.microsoft.com/office/drawing/2014/main" id="{E3AAD9A9-62F2-451D-99E7-921059E70EEF}"/>
              </a:ext>
            </a:extLst>
          </p:cNvPr>
          <p:cNvPicPr>
            <a:picLocks noChangeAspect="1"/>
          </p:cNvPicPr>
          <p:nvPr/>
        </p:nvPicPr>
        <p:blipFill>
          <a:blip r:embed="rId4"/>
          <a:stretch>
            <a:fillRect/>
          </a:stretch>
        </p:blipFill>
        <p:spPr>
          <a:xfrm>
            <a:off x="371475" y="3429000"/>
            <a:ext cx="4457700" cy="2600325"/>
          </a:xfrm>
          <a:prstGeom prst="rect">
            <a:avLst/>
          </a:prstGeom>
          <a:ln>
            <a:solidFill>
              <a:schemeClr val="tx1"/>
            </a:solidFill>
          </a:ln>
        </p:spPr>
      </p:pic>
    </p:spTree>
    <p:extLst>
      <p:ext uri="{BB962C8B-B14F-4D97-AF65-F5344CB8AC3E}">
        <p14:creationId xmlns:p14="http://schemas.microsoft.com/office/powerpoint/2010/main" val="65337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9853107-843A-469C-BE0B-95EA53BB5C1D}"/>
              </a:ext>
            </a:extLst>
          </p:cNvPr>
          <p:cNvPicPr>
            <a:picLocks noChangeAspect="1"/>
          </p:cNvPicPr>
          <p:nvPr/>
        </p:nvPicPr>
        <p:blipFill>
          <a:blip r:embed="rId3"/>
          <a:stretch>
            <a:fillRect/>
          </a:stretch>
        </p:blipFill>
        <p:spPr>
          <a:xfrm>
            <a:off x="5623065" y="746313"/>
            <a:ext cx="5011589" cy="2587437"/>
          </a:xfrm>
          <a:prstGeom prst="rect">
            <a:avLst/>
          </a:prstGeom>
        </p:spPr>
      </p:pic>
      <p:pic>
        <p:nvPicPr>
          <p:cNvPr id="4" name="Picture 3">
            <a:extLst>
              <a:ext uri="{FF2B5EF4-FFF2-40B4-BE49-F238E27FC236}">
                <a16:creationId xmlns:a16="http://schemas.microsoft.com/office/drawing/2014/main" id="{00DE3B9E-2B4A-4207-9960-2BC46F740191}"/>
              </a:ext>
            </a:extLst>
          </p:cNvPr>
          <p:cNvPicPr>
            <a:picLocks noChangeAspect="1"/>
          </p:cNvPicPr>
          <p:nvPr/>
        </p:nvPicPr>
        <p:blipFill>
          <a:blip r:embed="rId4"/>
          <a:stretch>
            <a:fillRect/>
          </a:stretch>
        </p:blipFill>
        <p:spPr>
          <a:xfrm>
            <a:off x="1268274" y="180975"/>
            <a:ext cx="3400425" cy="6496050"/>
          </a:xfrm>
          <a:prstGeom prst="rect">
            <a:avLst/>
          </a:prstGeom>
        </p:spPr>
      </p:pic>
      <p:cxnSp>
        <p:nvCxnSpPr>
          <p:cNvPr id="7" name="Straight Arrow Connector 6">
            <a:extLst>
              <a:ext uri="{FF2B5EF4-FFF2-40B4-BE49-F238E27FC236}">
                <a16:creationId xmlns:a16="http://schemas.microsoft.com/office/drawing/2014/main" id="{4457ED5F-8DBE-4EBE-9223-12CDE749665B}"/>
              </a:ext>
            </a:extLst>
          </p:cNvPr>
          <p:cNvCxnSpPr>
            <a:cxnSpLocks/>
          </p:cNvCxnSpPr>
          <p:nvPr/>
        </p:nvCxnSpPr>
        <p:spPr>
          <a:xfrm flipH="1" flipV="1">
            <a:off x="9967904" y="2109122"/>
            <a:ext cx="978196" cy="78681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E9E5CF6-9C64-415C-AC00-00C04D4D88FD}"/>
              </a:ext>
            </a:extLst>
          </p:cNvPr>
          <p:cNvCxnSpPr>
            <a:cxnSpLocks/>
          </p:cNvCxnSpPr>
          <p:nvPr/>
        </p:nvCxnSpPr>
        <p:spPr>
          <a:xfrm flipH="1" flipV="1">
            <a:off x="7639761" y="3035595"/>
            <a:ext cx="666039" cy="48865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39CBA16-1B0D-475F-883A-80FC0DB91A7B}"/>
              </a:ext>
            </a:extLst>
          </p:cNvPr>
          <p:cNvCxnSpPr>
            <a:cxnSpLocks/>
          </p:cNvCxnSpPr>
          <p:nvPr/>
        </p:nvCxnSpPr>
        <p:spPr>
          <a:xfrm flipH="1">
            <a:off x="3672889" y="5741581"/>
            <a:ext cx="1333500" cy="71216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BEC823-D69F-4F0D-8FD9-4FE5BCBB0349}"/>
              </a:ext>
            </a:extLst>
          </p:cNvPr>
          <p:cNvCxnSpPr>
            <a:cxnSpLocks/>
          </p:cNvCxnSpPr>
          <p:nvPr/>
        </p:nvCxnSpPr>
        <p:spPr>
          <a:xfrm flipH="1">
            <a:off x="4001949" y="526422"/>
            <a:ext cx="1333500" cy="71216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B410403-9D99-461E-BAE4-A712743262AF}"/>
              </a:ext>
            </a:extLst>
          </p:cNvPr>
          <p:cNvSpPr/>
          <p:nvPr/>
        </p:nvSpPr>
        <p:spPr>
          <a:xfrm>
            <a:off x="5714996" y="4306623"/>
            <a:ext cx="4827726" cy="175718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To setup Outlook, first run Outlook in safe mode.</a:t>
            </a:r>
          </a:p>
          <a:p>
            <a:pPr algn="ctr"/>
            <a:endParaRPr lang="en-US" dirty="0"/>
          </a:p>
          <a:p>
            <a:pPr algn="ctr"/>
            <a:r>
              <a:rPr lang="en-US" dirty="0"/>
              <a:t>Open </a:t>
            </a:r>
            <a:r>
              <a:rPr lang="en-US" b="1" dirty="0"/>
              <a:t>Run </a:t>
            </a:r>
            <a:r>
              <a:rPr lang="en-US" b="1" dirty="0">
                <a:sym typeface="Wingdings" panose="05000000000000000000" pitchFamily="2" charset="2"/>
              </a:rPr>
              <a:t> Type Command as below:</a:t>
            </a:r>
          </a:p>
          <a:p>
            <a:pPr algn="ctr"/>
            <a:r>
              <a:rPr lang="en-US" b="1" dirty="0">
                <a:solidFill>
                  <a:srgbClr val="C00000"/>
                </a:solidFill>
                <a:sym typeface="Wingdings" panose="05000000000000000000" pitchFamily="2" charset="2"/>
              </a:rPr>
              <a:t>Outlook.exe /safe</a:t>
            </a:r>
            <a:endParaRPr lang="en-SG" dirty="0">
              <a:solidFill>
                <a:srgbClr val="C00000"/>
              </a:solidFill>
            </a:endParaRPr>
          </a:p>
        </p:txBody>
      </p:sp>
    </p:spTree>
    <p:extLst>
      <p:ext uri="{BB962C8B-B14F-4D97-AF65-F5344CB8AC3E}">
        <p14:creationId xmlns:p14="http://schemas.microsoft.com/office/powerpoint/2010/main" val="100233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9F101F-E301-4A1F-A97E-7D51206421A6}"/>
              </a:ext>
            </a:extLst>
          </p:cNvPr>
          <p:cNvPicPr>
            <a:picLocks noChangeAspect="1"/>
          </p:cNvPicPr>
          <p:nvPr/>
        </p:nvPicPr>
        <p:blipFill rotWithShape="1">
          <a:blip r:embed="rId2"/>
          <a:srcRect r="18182"/>
          <a:stretch/>
        </p:blipFill>
        <p:spPr>
          <a:xfrm>
            <a:off x="185737" y="247650"/>
            <a:ext cx="5622599" cy="3181350"/>
          </a:xfrm>
          <a:prstGeom prst="rect">
            <a:avLst/>
          </a:prstGeom>
          <a:ln>
            <a:solidFill>
              <a:schemeClr val="tx1"/>
            </a:solidFill>
          </a:ln>
        </p:spPr>
      </p:pic>
      <p:pic>
        <p:nvPicPr>
          <p:cNvPr id="6" name="Picture 5">
            <a:extLst>
              <a:ext uri="{FF2B5EF4-FFF2-40B4-BE49-F238E27FC236}">
                <a16:creationId xmlns:a16="http://schemas.microsoft.com/office/drawing/2014/main" id="{08D50EB7-6438-7B86-D54F-9279386AB705}"/>
              </a:ext>
            </a:extLst>
          </p:cNvPr>
          <p:cNvPicPr>
            <a:picLocks noChangeAspect="1"/>
          </p:cNvPicPr>
          <p:nvPr/>
        </p:nvPicPr>
        <p:blipFill>
          <a:blip r:embed="rId3"/>
          <a:stretch>
            <a:fillRect/>
          </a:stretch>
        </p:blipFill>
        <p:spPr>
          <a:xfrm>
            <a:off x="6019800" y="704131"/>
            <a:ext cx="5745801" cy="5406705"/>
          </a:xfrm>
          <a:prstGeom prst="rect">
            <a:avLst/>
          </a:prstGeom>
        </p:spPr>
      </p:pic>
      <p:cxnSp>
        <p:nvCxnSpPr>
          <p:cNvPr id="5" name="Straight Arrow Connector 4">
            <a:extLst>
              <a:ext uri="{FF2B5EF4-FFF2-40B4-BE49-F238E27FC236}">
                <a16:creationId xmlns:a16="http://schemas.microsoft.com/office/drawing/2014/main" id="{C848F32C-73AD-4C7D-9C93-BE31F37DD992}"/>
              </a:ext>
            </a:extLst>
          </p:cNvPr>
          <p:cNvCxnSpPr>
            <a:cxnSpLocks/>
          </p:cNvCxnSpPr>
          <p:nvPr/>
        </p:nvCxnSpPr>
        <p:spPr>
          <a:xfrm>
            <a:off x="1981200" y="2819400"/>
            <a:ext cx="1458286" cy="15869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1EBE010-3C4F-4B43-B37F-CDB380C4C7CD}"/>
              </a:ext>
            </a:extLst>
          </p:cNvPr>
          <p:cNvSpPr/>
          <p:nvPr/>
        </p:nvSpPr>
        <p:spPr>
          <a:xfrm>
            <a:off x="176212" y="3200400"/>
            <a:ext cx="2550509" cy="10096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Drag the </a:t>
            </a:r>
            <a:r>
              <a:rPr lang="en-US" b="1" dirty="0"/>
              <a:t>response to Outlook mail </a:t>
            </a:r>
            <a:r>
              <a:rPr lang="en-US" dirty="0"/>
              <a:t>action into the loop.</a:t>
            </a:r>
            <a:endParaRPr lang="en-US" b="1" dirty="0">
              <a:solidFill>
                <a:srgbClr val="C00000"/>
              </a:solidFill>
              <a:sym typeface="Wingdings" panose="05000000000000000000" pitchFamily="2" charset="2"/>
            </a:endParaRPr>
          </a:p>
        </p:txBody>
      </p:sp>
      <p:cxnSp>
        <p:nvCxnSpPr>
          <p:cNvPr id="11" name="Straight Arrow Connector 10">
            <a:extLst>
              <a:ext uri="{FF2B5EF4-FFF2-40B4-BE49-F238E27FC236}">
                <a16:creationId xmlns:a16="http://schemas.microsoft.com/office/drawing/2014/main" id="{07A017C5-3038-49ED-92C1-E06C33039B78}"/>
              </a:ext>
            </a:extLst>
          </p:cNvPr>
          <p:cNvCxnSpPr>
            <a:cxnSpLocks/>
          </p:cNvCxnSpPr>
          <p:nvPr/>
        </p:nvCxnSpPr>
        <p:spPr>
          <a:xfrm flipV="1">
            <a:off x="5588698" y="4461588"/>
            <a:ext cx="1701335" cy="23899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925346B-6016-410E-B9AF-EE65409968ED}"/>
              </a:ext>
            </a:extLst>
          </p:cNvPr>
          <p:cNvSpPr/>
          <p:nvPr/>
        </p:nvSpPr>
        <p:spPr>
          <a:xfrm>
            <a:off x="2695575" y="4381500"/>
            <a:ext cx="3019330" cy="21526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dirty="0"/>
              <a:t>Here you can choose your actions. </a:t>
            </a:r>
          </a:p>
          <a:p>
            <a:r>
              <a:rPr lang="en-US" dirty="0"/>
              <a:t>For this instance, is to reply.</a:t>
            </a:r>
          </a:p>
          <a:p>
            <a:r>
              <a:rPr lang="en-US" b="1" dirty="0">
                <a:solidFill>
                  <a:srgbClr val="C00000"/>
                </a:solidFill>
                <a:sym typeface="Wingdings" panose="05000000000000000000" pitchFamily="2" charset="2"/>
              </a:rPr>
              <a:t>Enter a body such as to reply in a few working days etc.</a:t>
            </a:r>
          </a:p>
          <a:p>
            <a:r>
              <a:rPr lang="en-US" b="1" dirty="0">
                <a:solidFill>
                  <a:srgbClr val="C00000"/>
                </a:solidFill>
                <a:sym typeface="Wingdings" panose="05000000000000000000" pitchFamily="2" charset="2"/>
              </a:rPr>
              <a:t>Check your Sent Folder for the email sent.</a:t>
            </a:r>
          </a:p>
        </p:txBody>
      </p:sp>
      <p:cxnSp>
        <p:nvCxnSpPr>
          <p:cNvPr id="14" name="Straight Arrow Connector 13">
            <a:extLst>
              <a:ext uri="{FF2B5EF4-FFF2-40B4-BE49-F238E27FC236}">
                <a16:creationId xmlns:a16="http://schemas.microsoft.com/office/drawing/2014/main" id="{3ECAF5D8-8B50-4CD4-B16F-3CF3650E8486}"/>
              </a:ext>
            </a:extLst>
          </p:cNvPr>
          <p:cNvCxnSpPr>
            <a:cxnSpLocks/>
          </p:cNvCxnSpPr>
          <p:nvPr/>
        </p:nvCxnSpPr>
        <p:spPr>
          <a:xfrm flipH="1">
            <a:off x="8112524" y="1870231"/>
            <a:ext cx="780176" cy="64114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403D856-6F09-4C1A-868E-767D0A87361D}"/>
              </a:ext>
            </a:extLst>
          </p:cNvPr>
          <p:cNvCxnSpPr>
            <a:cxnSpLocks/>
          </p:cNvCxnSpPr>
          <p:nvPr/>
        </p:nvCxnSpPr>
        <p:spPr>
          <a:xfrm flipV="1">
            <a:off x="9560408" y="6000750"/>
            <a:ext cx="862204" cy="37147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CF5D393-EC1D-E4B3-2509-C33126CC1C0E}"/>
              </a:ext>
            </a:extLst>
          </p:cNvPr>
          <p:cNvSpPr/>
          <p:nvPr/>
        </p:nvSpPr>
        <p:spPr>
          <a:xfrm>
            <a:off x="8832354" y="1616541"/>
            <a:ext cx="2550509" cy="44356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Add your email address</a:t>
            </a:r>
            <a:endParaRPr lang="en-US" b="1" dirty="0">
              <a:solidFill>
                <a:srgbClr val="C00000"/>
              </a:solidFill>
              <a:sym typeface="Wingdings" panose="05000000000000000000" pitchFamily="2" charset="2"/>
            </a:endParaRPr>
          </a:p>
        </p:txBody>
      </p:sp>
    </p:spTree>
    <p:extLst>
      <p:ext uri="{BB962C8B-B14F-4D97-AF65-F5344CB8AC3E}">
        <p14:creationId xmlns:p14="http://schemas.microsoft.com/office/powerpoint/2010/main" val="265683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26D4-8357-5C67-4DF7-8F1ED3664E57}"/>
              </a:ext>
            </a:extLst>
          </p:cNvPr>
          <p:cNvSpPr>
            <a:spLocks noGrp="1"/>
          </p:cNvSpPr>
          <p:nvPr>
            <p:ph type="title"/>
          </p:nvPr>
        </p:nvSpPr>
        <p:spPr>
          <a:xfrm>
            <a:off x="1696142" y="208514"/>
            <a:ext cx="8004586" cy="1325563"/>
          </a:xfrm>
        </p:spPr>
        <p:txBody>
          <a:bodyPr/>
          <a:lstStyle/>
          <a:p>
            <a:r>
              <a:rPr lang="en-SG" dirty="0"/>
              <a:t>Test Your RPA Time &amp; Have Fun!</a:t>
            </a:r>
          </a:p>
        </p:txBody>
      </p:sp>
      <p:sp>
        <p:nvSpPr>
          <p:cNvPr id="3" name="Content Placeholder 2">
            <a:extLst>
              <a:ext uri="{FF2B5EF4-FFF2-40B4-BE49-F238E27FC236}">
                <a16:creationId xmlns:a16="http://schemas.microsoft.com/office/drawing/2014/main" id="{953477F4-7C55-DA4E-02F7-911D11D3E8CC}"/>
              </a:ext>
            </a:extLst>
          </p:cNvPr>
          <p:cNvSpPr>
            <a:spLocks noGrp="1"/>
          </p:cNvSpPr>
          <p:nvPr>
            <p:ph idx="1"/>
          </p:nvPr>
        </p:nvSpPr>
        <p:spPr>
          <a:xfrm>
            <a:off x="1878218" y="1534077"/>
            <a:ext cx="6931960" cy="3917857"/>
          </a:xfrm>
        </p:spPr>
        <p:txBody>
          <a:bodyPr/>
          <a:lstStyle/>
          <a:p>
            <a:pPr marL="514350" indent="-514350">
              <a:buAutoNum type="arabicParenR"/>
            </a:pPr>
            <a:r>
              <a:rPr lang="en-SG" dirty="0"/>
              <a:t>Send an email to your outlook with a subject &lt;&lt;manpower report&gt;&gt;</a:t>
            </a:r>
          </a:p>
          <a:p>
            <a:pPr marL="514350" indent="-514350">
              <a:buAutoNum type="arabicParenR"/>
            </a:pPr>
            <a:r>
              <a:rPr lang="en-SG" dirty="0"/>
              <a:t>Run your RPA after you received the email. </a:t>
            </a:r>
          </a:p>
          <a:p>
            <a:pPr marL="514350" indent="-514350">
              <a:buAutoNum type="arabicParenR"/>
            </a:pPr>
            <a:r>
              <a:rPr lang="en-SG" dirty="0"/>
              <a:t>See if you are replied with the RPA</a:t>
            </a:r>
          </a:p>
        </p:txBody>
      </p:sp>
      <p:pic>
        <p:nvPicPr>
          <p:cNvPr id="5" name="Picture 4">
            <a:extLst>
              <a:ext uri="{FF2B5EF4-FFF2-40B4-BE49-F238E27FC236}">
                <a16:creationId xmlns:a16="http://schemas.microsoft.com/office/drawing/2014/main" id="{69F1DFD7-8ACF-207E-76A0-C8F657F7B620}"/>
              </a:ext>
            </a:extLst>
          </p:cNvPr>
          <p:cNvPicPr>
            <a:picLocks noChangeAspect="1"/>
          </p:cNvPicPr>
          <p:nvPr/>
        </p:nvPicPr>
        <p:blipFill>
          <a:blip r:embed="rId2"/>
          <a:stretch>
            <a:fillRect/>
          </a:stretch>
        </p:blipFill>
        <p:spPr>
          <a:xfrm>
            <a:off x="5936974" y="4935176"/>
            <a:ext cx="6146627" cy="1922824"/>
          </a:xfrm>
          <a:prstGeom prst="rect">
            <a:avLst/>
          </a:prstGeom>
        </p:spPr>
      </p:pic>
    </p:spTree>
    <p:extLst>
      <p:ext uri="{BB962C8B-B14F-4D97-AF65-F5344CB8AC3E}">
        <p14:creationId xmlns:p14="http://schemas.microsoft.com/office/powerpoint/2010/main" val="2974491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40E02F5-94BD-CC69-10AF-E15D8F14C87E}"/>
              </a:ext>
            </a:extLst>
          </p:cNvPr>
          <p:cNvSpPr>
            <a:spLocks noGrp="1"/>
          </p:cNvSpPr>
          <p:nvPr>
            <p:ph type="title"/>
          </p:nvPr>
        </p:nvSpPr>
        <p:spPr>
          <a:xfrm>
            <a:off x="640080" y="325369"/>
            <a:ext cx="4688724" cy="1956841"/>
          </a:xfrm>
        </p:spPr>
        <p:txBody>
          <a:bodyPr anchor="b">
            <a:normAutofit fontScale="90000"/>
          </a:bodyPr>
          <a:lstStyle/>
          <a:p>
            <a:r>
              <a:rPr lang="en-SG" sz="5400" b="1" dirty="0">
                <a:solidFill>
                  <a:srgbClr val="002060"/>
                </a:solidFill>
              </a:rPr>
              <a:t>PowerApps – Robotic Process Automation</a:t>
            </a:r>
          </a:p>
        </p:txBody>
      </p:sp>
      <p:pic>
        <p:nvPicPr>
          <p:cNvPr id="7" name="Picture 6" descr="Laptop open on desk at night">
            <a:extLst>
              <a:ext uri="{FF2B5EF4-FFF2-40B4-BE49-F238E27FC236}">
                <a16:creationId xmlns:a16="http://schemas.microsoft.com/office/drawing/2014/main" id="{0AD851CB-F591-9088-6B24-D442CCCC27CA}"/>
              </a:ext>
            </a:extLst>
          </p:cNvPr>
          <p:cNvPicPr>
            <a:picLocks noChangeAspect="1"/>
          </p:cNvPicPr>
          <p:nvPr/>
        </p:nvPicPr>
        <p:blipFill rotWithShape="1">
          <a:blip r:embed="rId2">
            <a:extLst>
              <a:ext uri="{28A0092B-C50C-407E-A947-70E740481C1C}">
                <a14:useLocalDpi xmlns:a14="http://schemas.microsoft.com/office/drawing/2010/main" val="0"/>
              </a:ext>
            </a:extLst>
          </a:blip>
          <a:srcRect l="21280" r="1176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graphicFrame>
        <p:nvGraphicFramePr>
          <p:cNvPr id="4" name="Diagram 3">
            <a:extLst>
              <a:ext uri="{FF2B5EF4-FFF2-40B4-BE49-F238E27FC236}">
                <a16:creationId xmlns:a16="http://schemas.microsoft.com/office/drawing/2014/main" id="{C590F2AF-4FEC-814E-AD5D-1DD7CC0B187C}"/>
              </a:ext>
            </a:extLst>
          </p:cNvPr>
          <p:cNvGraphicFramePr/>
          <p:nvPr>
            <p:extLst>
              <p:ext uri="{D42A27DB-BD31-4B8C-83A1-F6EECF244321}">
                <p14:modId xmlns:p14="http://schemas.microsoft.com/office/powerpoint/2010/main" val="174410993"/>
              </p:ext>
            </p:extLst>
          </p:nvPr>
        </p:nvGraphicFramePr>
        <p:xfrm>
          <a:off x="480019" y="2282210"/>
          <a:ext cx="4688724" cy="39296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30354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0321565-50CC-4349-9794-582A2585C748}"/>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0EF479D5-4F95-42F8-8545-A8D3C3EE67EA}"/>
              </a:ext>
            </a:extLst>
          </p:cNvPr>
          <p:cNvSpPr/>
          <p:nvPr/>
        </p:nvSpPr>
        <p:spPr>
          <a:xfrm>
            <a:off x="2742005" y="827243"/>
            <a:ext cx="3771900" cy="116628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b="1" dirty="0"/>
              <a:t>Our workflow for the </a:t>
            </a:r>
            <a:r>
              <a:rPr lang="en-US" sz="2000" b="1" dirty="0" err="1"/>
              <a:t>retrieveEmail</a:t>
            </a:r>
            <a:r>
              <a:rPr lang="en-US" sz="2000" b="1" dirty="0"/>
              <a:t> </a:t>
            </a:r>
            <a:r>
              <a:rPr lang="en-US" sz="2000" b="1" dirty="0">
                <a:sym typeface="Wingdings" panose="05000000000000000000" pitchFamily="2" charset="2"/>
              </a:rPr>
              <a:t>+ </a:t>
            </a:r>
            <a:r>
              <a:rPr lang="en-US" sz="2000" b="1" dirty="0" err="1">
                <a:sym typeface="Wingdings" panose="05000000000000000000" pitchFamily="2" charset="2"/>
              </a:rPr>
              <a:t>replyEmail</a:t>
            </a:r>
            <a:r>
              <a:rPr lang="en-US" sz="2000" b="1" dirty="0">
                <a:sym typeface="Wingdings" panose="05000000000000000000" pitchFamily="2" charset="2"/>
              </a:rPr>
              <a:t> app</a:t>
            </a:r>
            <a:endParaRPr lang="en-US" sz="2000" b="1" dirty="0"/>
          </a:p>
        </p:txBody>
      </p:sp>
      <p:cxnSp>
        <p:nvCxnSpPr>
          <p:cNvPr id="6" name="Straight Arrow Connector 5">
            <a:extLst>
              <a:ext uri="{FF2B5EF4-FFF2-40B4-BE49-F238E27FC236}">
                <a16:creationId xmlns:a16="http://schemas.microsoft.com/office/drawing/2014/main" id="{99925115-00A1-4DD5-9000-B055E070B535}"/>
              </a:ext>
            </a:extLst>
          </p:cNvPr>
          <p:cNvCxnSpPr>
            <a:cxnSpLocks/>
          </p:cNvCxnSpPr>
          <p:nvPr/>
        </p:nvCxnSpPr>
        <p:spPr>
          <a:xfrm flipV="1">
            <a:off x="8670677" y="4478965"/>
            <a:ext cx="1" cy="96490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E80AC2F-6BF4-EA11-2689-5ED6A0203F4E}"/>
              </a:ext>
            </a:extLst>
          </p:cNvPr>
          <p:cNvSpPr/>
          <p:nvPr/>
        </p:nvSpPr>
        <p:spPr>
          <a:xfrm>
            <a:off x="6784727" y="5319279"/>
            <a:ext cx="3771900" cy="116628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b="1" dirty="0"/>
              <a:t>How many files are there? </a:t>
            </a:r>
            <a:r>
              <a:rPr lang="en-US" sz="2000" dirty="0"/>
              <a:t>If it’s more than 1 files expected, then we should get all files from folder.</a:t>
            </a:r>
            <a:endParaRPr lang="en-US" sz="2000" dirty="0">
              <a:sym typeface="Wingdings" panose="05000000000000000000" pitchFamily="2" charset="2"/>
            </a:endParaRPr>
          </a:p>
        </p:txBody>
      </p:sp>
    </p:spTree>
    <p:extLst>
      <p:ext uri="{BB962C8B-B14F-4D97-AF65-F5344CB8AC3E}">
        <p14:creationId xmlns:p14="http://schemas.microsoft.com/office/powerpoint/2010/main" val="2517744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D9E202-056A-30C8-C01C-FB8B4A4D91C4}"/>
              </a:ext>
            </a:extLst>
          </p:cNvPr>
          <p:cNvPicPr>
            <a:picLocks noChangeAspect="1"/>
          </p:cNvPicPr>
          <p:nvPr/>
        </p:nvPicPr>
        <p:blipFill>
          <a:blip r:embed="rId2"/>
          <a:stretch>
            <a:fillRect/>
          </a:stretch>
        </p:blipFill>
        <p:spPr>
          <a:xfrm>
            <a:off x="461773" y="2919348"/>
            <a:ext cx="5904722" cy="3821205"/>
          </a:xfrm>
          <a:prstGeom prst="rect">
            <a:avLst/>
          </a:prstGeom>
        </p:spPr>
      </p:pic>
      <p:pic>
        <p:nvPicPr>
          <p:cNvPr id="4" name="Picture 3">
            <a:extLst>
              <a:ext uri="{FF2B5EF4-FFF2-40B4-BE49-F238E27FC236}">
                <a16:creationId xmlns:a16="http://schemas.microsoft.com/office/drawing/2014/main" id="{A0E0A801-0011-41F1-8AD4-1D3E644FBD99}"/>
              </a:ext>
            </a:extLst>
          </p:cNvPr>
          <p:cNvPicPr>
            <a:picLocks noChangeAspect="1"/>
          </p:cNvPicPr>
          <p:nvPr/>
        </p:nvPicPr>
        <p:blipFill rotWithShape="1">
          <a:blip r:embed="rId3"/>
          <a:srcRect b="37634"/>
          <a:stretch/>
        </p:blipFill>
        <p:spPr>
          <a:xfrm>
            <a:off x="195263" y="209551"/>
            <a:ext cx="10282238" cy="2324100"/>
          </a:xfrm>
          <a:prstGeom prst="rect">
            <a:avLst/>
          </a:prstGeom>
          <a:ln>
            <a:solidFill>
              <a:schemeClr val="tx1"/>
            </a:solidFill>
          </a:ln>
        </p:spPr>
      </p:pic>
      <p:cxnSp>
        <p:nvCxnSpPr>
          <p:cNvPr id="5" name="Straight Arrow Connector 4">
            <a:extLst>
              <a:ext uri="{FF2B5EF4-FFF2-40B4-BE49-F238E27FC236}">
                <a16:creationId xmlns:a16="http://schemas.microsoft.com/office/drawing/2014/main" id="{602669D8-B63A-4088-B6F2-0A6CD72328C7}"/>
              </a:ext>
            </a:extLst>
          </p:cNvPr>
          <p:cNvCxnSpPr>
            <a:cxnSpLocks/>
          </p:cNvCxnSpPr>
          <p:nvPr/>
        </p:nvCxnSpPr>
        <p:spPr>
          <a:xfrm flipH="1" flipV="1">
            <a:off x="1143711" y="425744"/>
            <a:ext cx="666039" cy="48865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B3C26C7-9BE9-43CE-A649-3C3AD16FD45D}"/>
              </a:ext>
            </a:extLst>
          </p:cNvPr>
          <p:cNvCxnSpPr>
            <a:cxnSpLocks/>
            <a:stCxn id="10" idx="1"/>
          </p:cNvCxnSpPr>
          <p:nvPr/>
        </p:nvCxnSpPr>
        <p:spPr>
          <a:xfrm flipH="1" flipV="1">
            <a:off x="5896330" y="3429000"/>
            <a:ext cx="975157" cy="42906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840AAED-A266-4107-B762-9C32D4E1629B}"/>
              </a:ext>
            </a:extLst>
          </p:cNvPr>
          <p:cNvCxnSpPr>
            <a:cxnSpLocks/>
          </p:cNvCxnSpPr>
          <p:nvPr/>
        </p:nvCxnSpPr>
        <p:spPr>
          <a:xfrm flipH="1">
            <a:off x="5429961" y="6019800"/>
            <a:ext cx="532689" cy="33049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E7503E-3F1A-4A4C-90C2-DCCC2230DC95}"/>
              </a:ext>
            </a:extLst>
          </p:cNvPr>
          <p:cNvSpPr/>
          <p:nvPr/>
        </p:nvSpPr>
        <p:spPr>
          <a:xfrm>
            <a:off x="6871487" y="3036795"/>
            <a:ext cx="4493558" cy="164253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Create a new flow:</a:t>
            </a:r>
          </a:p>
          <a:p>
            <a:pPr algn="ctr"/>
            <a:endParaRPr lang="en-US" dirty="0">
              <a:sym typeface="Wingdings" panose="05000000000000000000" pitchFamily="2" charset="2"/>
            </a:endParaRPr>
          </a:p>
          <a:p>
            <a:pPr algn="ctr"/>
            <a:r>
              <a:rPr lang="en-US" b="1" dirty="0">
                <a:sym typeface="Wingdings" panose="05000000000000000000" pitchFamily="2" charset="2"/>
              </a:rPr>
              <a:t>+New Flow Flow Name Create</a:t>
            </a:r>
          </a:p>
          <a:p>
            <a:pPr algn="ctr"/>
            <a:r>
              <a:rPr lang="en-US" b="1" dirty="0" err="1">
                <a:sym typeface="Wingdings" panose="05000000000000000000" pitchFamily="2" charset="2"/>
              </a:rPr>
              <a:t>readExcel</a:t>
            </a:r>
            <a:endParaRPr lang="en-US" b="1" dirty="0">
              <a:sym typeface="Wingdings" panose="05000000000000000000" pitchFamily="2" charset="2"/>
            </a:endParaRPr>
          </a:p>
          <a:p>
            <a:pPr algn="ctr"/>
            <a:endParaRPr lang="en-US" b="1" dirty="0">
              <a:sym typeface="Wingdings" panose="05000000000000000000" pitchFamily="2" charset="2"/>
            </a:endParaRPr>
          </a:p>
        </p:txBody>
      </p:sp>
      <p:sp>
        <p:nvSpPr>
          <p:cNvPr id="6" name="TextBox 5">
            <a:extLst>
              <a:ext uri="{FF2B5EF4-FFF2-40B4-BE49-F238E27FC236}">
                <a16:creationId xmlns:a16="http://schemas.microsoft.com/office/drawing/2014/main" id="{18E2A590-4C5F-467D-C3AF-62FFAC1289C8}"/>
              </a:ext>
            </a:extLst>
          </p:cNvPr>
          <p:cNvSpPr txBox="1"/>
          <p:nvPr/>
        </p:nvSpPr>
        <p:spPr>
          <a:xfrm>
            <a:off x="1881942" y="3429000"/>
            <a:ext cx="6097772" cy="307777"/>
          </a:xfrm>
          <a:prstGeom prst="rect">
            <a:avLst/>
          </a:prstGeom>
          <a:noFill/>
        </p:spPr>
        <p:txBody>
          <a:bodyPr wrap="square">
            <a:spAutoFit/>
          </a:bodyPr>
          <a:lstStyle/>
          <a:p>
            <a:pPr algn="ctr"/>
            <a:r>
              <a:rPr lang="en-US" sz="1400" b="1" dirty="0" err="1">
                <a:sym typeface="Wingdings" panose="05000000000000000000" pitchFamily="2" charset="2"/>
              </a:rPr>
              <a:t>readExcel</a:t>
            </a:r>
            <a:endParaRPr lang="en-US" sz="1400" b="1" dirty="0">
              <a:sym typeface="Wingdings" panose="05000000000000000000" pitchFamily="2" charset="2"/>
            </a:endParaRPr>
          </a:p>
        </p:txBody>
      </p:sp>
    </p:spTree>
    <p:extLst>
      <p:ext uri="{BB962C8B-B14F-4D97-AF65-F5344CB8AC3E}">
        <p14:creationId xmlns:p14="http://schemas.microsoft.com/office/powerpoint/2010/main" val="12351888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D81D0C-1BD3-6F22-AEAD-88BC083C71C1}"/>
              </a:ext>
            </a:extLst>
          </p:cNvPr>
          <p:cNvPicPr>
            <a:picLocks noChangeAspect="1"/>
          </p:cNvPicPr>
          <p:nvPr/>
        </p:nvPicPr>
        <p:blipFill>
          <a:blip r:embed="rId2"/>
          <a:stretch>
            <a:fillRect/>
          </a:stretch>
        </p:blipFill>
        <p:spPr>
          <a:xfrm>
            <a:off x="4031958" y="36707"/>
            <a:ext cx="5945997" cy="4234039"/>
          </a:xfrm>
          <a:prstGeom prst="rect">
            <a:avLst/>
          </a:prstGeom>
        </p:spPr>
      </p:pic>
      <p:pic>
        <p:nvPicPr>
          <p:cNvPr id="3" name="Picture 2">
            <a:extLst>
              <a:ext uri="{FF2B5EF4-FFF2-40B4-BE49-F238E27FC236}">
                <a16:creationId xmlns:a16="http://schemas.microsoft.com/office/drawing/2014/main" id="{E3E647C8-16D3-C99C-1AEB-79900022D8B6}"/>
              </a:ext>
            </a:extLst>
          </p:cNvPr>
          <p:cNvPicPr>
            <a:picLocks noChangeAspect="1"/>
          </p:cNvPicPr>
          <p:nvPr/>
        </p:nvPicPr>
        <p:blipFill>
          <a:blip r:embed="rId3"/>
          <a:stretch>
            <a:fillRect/>
          </a:stretch>
        </p:blipFill>
        <p:spPr>
          <a:xfrm>
            <a:off x="225819" y="121719"/>
            <a:ext cx="2408972" cy="3535881"/>
          </a:xfrm>
          <a:prstGeom prst="rect">
            <a:avLst/>
          </a:prstGeom>
          <a:ln>
            <a:solidFill>
              <a:schemeClr val="tx1"/>
            </a:solidFill>
          </a:ln>
        </p:spPr>
      </p:pic>
      <p:cxnSp>
        <p:nvCxnSpPr>
          <p:cNvPr id="5" name="Straight Arrow Connector 4">
            <a:extLst>
              <a:ext uri="{FF2B5EF4-FFF2-40B4-BE49-F238E27FC236}">
                <a16:creationId xmlns:a16="http://schemas.microsoft.com/office/drawing/2014/main" id="{B78D5DDE-DAFA-6418-F368-7D1681E20870}"/>
              </a:ext>
            </a:extLst>
          </p:cNvPr>
          <p:cNvCxnSpPr>
            <a:cxnSpLocks/>
          </p:cNvCxnSpPr>
          <p:nvPr/>
        </p:nvCxnSpPr>
        <p:spPr>
          <a:xfrm flipH="1" flipV="1">
            <a:off x="1642556" y="938323"/>
            <a:ext cx="473322" cy="48644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C366642-36B6-A161-EDB0-9A2C5B399E1A}"/>
              </a:ext>
            </a:extLst>
          </p:cNvPr>
          <p:cNvCxnSpPr>
            <a:cxnSpLocks/>
          </p:cNvCxnSpPr>
          <p:nvPr/>
        </p:nvCxnSpPr>
        <p:spPr>
          <a:xfrm flipV="1">
            <a:off x="2634791" y="559398"/>
            <a:ext cx="1550120" cy="15491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C96680C-B1B1-FA76-BB15-8CECD95C81BD}"/>
              </a:ext>
            </a:extLst>
          </p:cNvPr>
          <p:cNvSpPr/>
          <p:nvPr/>
        </p:nvSpPr>
        <p:spPr>
          <a:xfrm>
            <a:off x="155050" y="3783032"/>
            <a:ext cx="2550509" cy="10096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Search and drag </a:t>
            </a:r>
            <a:r>
              <a:rPr lang="en-US" b="1" dirty="0"/>
              <a:t>Get files in folder</a:t>
            </a:r>
            <a:r>
              <a:rPr lang="en-US" dirty="0"/>
              <a:t> action to the flow.</a:t>
            </a:r>
            <a:endParaRPr lang="en-US" b="1" dirty="0">
              <a:solidFill>
                <a:srgbClr val="C00000"/>
              </a:solidFill>
              <a:sym typeface="Wingdings" panose="05000000000000000000" pitchFamily="2" charset="2"/>
            </a:endParaRPr>
          </a:p>
        </p:txBody>
      </p:sp>
      <p:cxnSp>
        <p:nvCxnSpPr>
          <p:cNvPr id="17" name="Straight Arrow Connector 16">
            <a:extLst>
              <a:ext uri="{FF2B5EF4-FFF2-40B4-BE49-F238E27FC236}">
                <a16:creationId xmlns:a16="http://schemas.microsoft.com/office/drawing/2014/main" id="{8AFBC03F-17F1-DEA2-0402-A284858572D8}"/>
              </a:ext>
            </a:extLst>
          </p:cNvPr>
          <p:cNvCxnSpPr>
            <a:cxnSpLocks/>
          </p:cNvCxnSpPr>
          <p:nvPr/>
        </p:nvCxnSpPr>
        <p:spPr>
          <a:xfrm flipH="1">
            <a:off x="9344954" y="1424763"/>
            <a:ext cx="507882" cy="46489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5DA2229-DE6E-45E8-A29C-839BFCA4C80C}"/>
              </a:ext>
            </a:extLst>
          </p:cNvPr>
          <p:cNvPicPr>
            <a:picLocks noChangeAspect="1"/>
          </p:cNvPicPr>
          <p:nvPr/>
        </p:nvPicPr>
        <p:blipFill>
          <a:blip r:embed="rId4"/>
          <a:stretch>
            <a:fillRect/>
          </a:stretch>
        </p:blipFill>
        <p:spPr>
          <a:xfrm>
            <a:off x="4492360" y="4528845"/>
            <a:ext cx="7331649" cy="1039207"/>
          </a:xfrm>
          <a:prstGeom prst="rect">
            <a:avLst/>
          </a:prstGeom>
          <a:ln>
            <a:solidFill>
              <a:schemeClr val="tx1"/>
            </a:solidFill>
          </a:ln>
        </p:spPr>
      </p:pic>
      <p:sp>
        <p:nvSpPr>
          <p:cNvPr id="23" name="Rectangle 22">
            <a:extLst>
              <a:ext uri="{FF2B5EF4-FFF2-40B4-BE49-F238E27FC236}">
                <a16:creationId xmlns:a16="http://schemas.microsoft.com/office/drawing/2014/main" id="{AB82D7CD-34B0-7086-2CE1-999B21C40350}"/>
              </a:ext>
            </a:extLst>
          </p:cNvPr>
          <p:cNvSpPr/>
          <p:nvPr/>
        </p:nvSpPr>
        <p:spPr>
          <a:xfrm>
            <a:off x="646366" y="5492898"/>
            <a:ext cx="3385592" cy="1193156"/>
          </a:xfrm>
          <a:prstGeom prst="rect">
            <a:avLst/>
          </a:prstGeom>
          <a:solidFill>
            <a:schemeClr val="accent1"/>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Now that you have multiple files in a list, what should you do to access them?</a:t>
            </a:r>
            <a:endParaRPr lang="en-US" b="1" dirty="0">
              <a:solidFill>
                <a:srgbClr val="C00000"/>
              </a:solidFill>
              <a:sym typeface="Wingdings" panose="05000000000000000000" pitchFamily="2" charset="2"/>
            </a:endParaRPr>
          </a:p>
        </p:txBody>
      </p:sp>
      <p:cxnSp>
        <p:nvCxnSpPr>
          <p:cNvPr id="24" name="Straight Arrow Connector 23">
            <a:extLst>
              <a:ext uri="{FF2B5EF4-FFF2-40B4-BE49-F238E27FC236}">
                <a16:creationId xmlns:a16="http://schemas.microsoft.com/office/drawing/2014/main" id="{6CD9529F-807E-9AFA-C95C-6D1B0925F074}"/>
              </a:ext>
            </a:extLst>
          </p:cNvPr>
          <p:cNvCxnSpPr>
            <a:cxnSpLocks/>
            <a:stCxn id="23" idx="3"/>
          </p:cNvCxnSpPr>
          <p:nvPr/>
        </p:nvCxnSpPr>
        <p:spPr>
          <a:xfrm>
            <a:off x="4031958" y="6089476"/>
            <a:ext cx="1930456"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8B69531-228B-228D-480D-55E70E50766F}"/>
              </a:ext>
            </a:extLst>
          </p:cNvPr>
          <p:cNvSpPr/>
          <p:nvPr/>
        </p:nvSpPr>
        <p:spPr>
          <a:xfrm>
            <a:off x="5978810" y="5647146"/>
            <a:ext cx="4492443" cy="884660"/>
          </a:xfrm>
          <a:prstGeom prst="rect">
            <a:avLst/>
          </a:prstGeom>
          <a:solidFill>
            <a:schemeClr val="accent1"/>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Like list of emails, let’s use a For Each Loop!!  </a:t>
            </a:r>
            <a:endParaRPr lang="en-US" b="1" dirty="0">
              <a:solidFill>
                <a:srgbClr val="C00000"/>
              </a:solidFill>
              <a:sym typeface="Wingdings" panose="05000000000000000000" pitchFamily="2" charset="2"/>
            </a:endParaRPr>
          </a:p>
        </p:txBody>
      </p:sp>
      <p:grpSp>
        <p:nvGrpSpPr>
          <p:cNvPr id="9" name="Group 8">
            <a:extLst>
              <a:ext uri="{FF2B5EF4-FFF2-40B4-BE49-F238E27FC236}">
                <a16:creationId xmlns:a16="http://schemas.microsoft.com/office/drawing/2014/main" id="{C1DE2B30-A95C-69BC-CC61-76668B4D1086}"/>
              </a:ext>
            </a:extLst>
          </p:cNvPr>
          <p:cNvGrpSpPr/>
          <p:nvPr/>
        </p:nvGrpSpPr>
        <p:grpSpPr>
          <a:xfrm>
            <a:off x="225819" y="121719"/>
            <a:ext cx="2408972" cy="3449821"/>
            <a:chOff x="225819" y="121719"/>
            <a:chExt cx="2408972" cy="3449821"/>
          </a:xfrm>
        </p:grpSpPr>
        <p:pic>
          <p:nvPicPr>
            <p:cNvPr id="4" name="Picture 3">
              <a:extLst>
                <a:ext uri="{FF2B5EF4-FFF2-40B4-BE49-F238E27FC236}">
                  <a16:creationId xmlns:a16="http://schemas.microsoft.com/office/drawing/2014/main" id="{3F1A86F2-29BC-0B8A-3B44-A61CA2BC194D}"/>
                </a:ext>
              </a:extLst>
            </p:cNvPr>
            <p:cNvPicPr>
              <a:picLocks noChangeAspect="1"/>
            </p:cNvPicPr>
            <p:nvPr/>
          </p:nvPicPr>
          <p:blipFill>
            <a:blip r:embed="rId5"/>
            <a:stretch>
              <a:fillRect/>
            </a:stretch>
          </p:blipFill>
          <p:spPr>
            <a:xfrm>
              <a:off x="225819" y="121719"/>
              <a:ext cx="2408972" cy="2255721"/>
            </a:xfrm>
            <a:prstGeom prst="rect">
              <a:avLst/>
            </a:prstGeom>
          </p:spPr>
        </p:pic>
        <p:pic>
          <p:nvPicPr>
            <p:cNvPr id="8" name="Picture 7">
              <a:extLst>
                <a:ext uri="{FF2B5EF4-FFF2-40B4-BE49-F238E27FC236}">
                  <a16:creationId xmlns:a16="http://schemas.microsoft.com/office/drawing/2014/main" id="{16B55EEF-4171-3132-C1F7-971D81B88069}"/>
                </a:ext>
              </a:extLst>
            </p:cNvPr>
            <p:cNvPicPr>
              <a:picLocks noChangeAspect="1"/>
            </p:cNvPicPr>
            <p:nvPr/>
          </p:nvPicPr>
          <p:blipFill>
            <a:blip r:embed="rId6"/>
            <a:stretch>
              <a:fillRect/>
            </a:stretch>
          </p:blipFill>
          <p:spPr>
            <a:xfrm>
              <a:off x="225819" y="2349520"/>
              <a:ext cx="2408972" cy="1222020"/>
            </a:xfrm>
            <a:prstGeom prst="rect">
              <a:avLst/>
            </a:prstGeom>
          </p:spPr>
        </p:pic>
      </p:grpSp>
      <p:sp>
        <p:nvSpPr>
          <p:cNvPr id="10" name="Rectangle 9">
            <a:extLst>
              <a:ext uri="{FF2B5EF4-FFF2-40B4-BE49-F238E27FC236}">
                <a16:creationId xmlns:a16="http://schemas.microsoft.com/office/drawing/2014/main" id="{09B05497-44D9-9EB6-44CF-C48D7E6532F1}"/>
              </a:ext>
            </a:extLst>
          </p:cNvPr>
          <p:cNvSpPr/>
          <p:nvPr/>
        </p:nvSpPr>
        <p:spPr>
          <a:xfrm>
            <a:off x="9929767" y="969044"/>
            <a:ext cx="1878167" cy="424998"/>
          </a:xfrm>
          <a:prstGeom prst="rect">
            <a:avLst/>
          </a:prstGeom>
          <a:solidFill>
            <a:schemeClr val="accent1"/>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Change to *xlsx</a:t>
            </a:r>
            <a:endParaRPr lang="en-US" b="1" dirty="0">
              <a:solidFill>
                <a:srgbClr val="C00000"/>
              </a:solidFill>
              <a:sym typeface="Wingdings" panose="05000000000000000000" pitchFamily="2" charset="2"/>
            </a:endParaRPr>
          </a:p>
        </p:txBody>
      </p:sp>
    </p:spTree>
    <p:extLst>
      <p:ext uri="{BB962C8B-B14F-4D97-AF65-F5344CB8AC3E}">
        <p14:creationId xmlns:p14="http://schemas.microsoft.com/office/powerpoint/2010/main" val="282998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8" grpId="0" animBg="1"/>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918D20-62B3-19C1-4FBD-2C586133C971}"/>
              </a:ext>
            </a:extLst>
          </p:cNvPr>
          <p:cNvPicPr>
            <a:picLocks noChangeAspect="1"/>
          </p:cNvPicPr>
          <p:nvPr/>
        </p:nvPicPr>
        <p:blipFill>
          <a:blip r:embed="rId2"/>
          <a:stretch>
            <a:fillRect/>
          </a:stretch>
        </p:blipFill>
        <p:spPr>
          <a:xfrm>
            <a:off x="965690" y="210895"/>
            <a:ext cx="2156192" cy="2287756"/>
          </a:xfrm>
          <a:prstGeom prst="rect">
            <a:avLst/>
          </a:prstGeom>
          <a:ln>
            <a:solidFill>
              <a:schemeClr val="tx1"/>
            </a:solidFill>
          </a:ln>
        </p:spPr>
      </p:pic>
      <p:pic>
        <p:nvPicPr>
          <p:cNvPr id="9" name="Picture 8">
            <a:extLst>
              <a:ext uri="{FF2B5EF4-FFF2-40B4-BE49-F238E27FC236}">
                <a16:creationId xmlns:a16="http://schemas.microsoft.com/office/drawing/2014/main" id="{FC53F010-22CC-C03C-0D64-58831B5DF559}"/>
              </a:ext>
            </a:extLst>
          </p:cNvPr>
          <p:cNvPicPr>
            <a:picLocks noChangeAspect="1"/>
          </p:cNvPicPr>
          <p:nvPr/>
        </p:nvPicPr>
        <p:blipFill>
          <a:blip r:embed="rId3"/>
          <a:stretch>
            <a:fillRect/>
          </a:stretch>
        </p:blipFill>
        <p:spPr>
          <a:xfrm>
            <a:off x="4174612" y="210895"/>
            <a:ext cx="5759746" cy="3048157"/>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33F4F28B-C2D0-06A3-F2AD-14A932AC12DE}"/>
              </a:ext>
            </a:extLst>
          </p:cNvPr>
          <p:cNvCxnSpPr>
            <a:cxnSpLocks/>
            <a:endCxn id="9" idx="1"/>
          </p:cNvCxnSpPr>
          <p:nvPr/>
        </p:nvCxnSpPr>
        <p:spPr>
          <a:xfrm flipV="1">
            <a:off x="2530549" y="1734974"/>
            <a:ext cx="1644063" cy="4066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35E0F72-5DEC-6418-ED76-178841AF8CE7}"/>
              </a:ext>
            </a:extLst>
          </p:cNvPr>
          <p:cNvSpPr/>
          <p:nvPr/>
        </p:nvSpPr>
        <p:spPr>
          <a:xfrm>
            <a:off x="910487" y="2290066"/>
            <a:ext cx="2550509" cy="10096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Search and drag </a:t>
            </a:r>
            <a:r>
              <a:rPr lang="en-US" b="1" dirty="0"/>
              <a:t>For Each </a:t>
            </a:r>
            <a:r>
              <a:rPr lang="en-US" dirty="0"/>
              <a:t>action to the flow.</a:t>
            </a:r>
            <a:endParaRPr lang="en-US" b="1" dirty="0">
              <a:solidFill>
                <a:srgbClr val="C00000"/>
              </a:solidFill>
              <a:sym typeface="Wingdings" panose="05000000000000000000" pitchFamily="2" charset="2"/>
            </a:endParaRPr>
          </a:p>
        </p:txBody>
      </p:sp>
      <p:cxnSp>
        <p:nvCxnSpPr>
          <p:cNvPr id="14" name="Straight Arrow Connector 13">
            <a:extLst>
              <a:ext uri="{FF2B5EF4-FFF2-40B4-BE49-F238E27FC236}">
                <a16:creationId xmlns:a16="http://schemas.microsoft.com/office/drawing/2014/main" id="{A0168E63-EDFE-4A22-4B25-62EDEE376C50}"/>
              </a:ext>
            </a:extLst>
          </p:cNvPr>
          <p:cNvCxnSpPr>
            <a:cxnSpLocks/>
          </p:cNvCxnSpPr>
          <p:nvPr/>
        </p:nvCxnSpPr>
        <p:spPr>
          <a:xfrm flipH="1">
            <a:off x="6074296" y="1080836"/>
            <a:ext cx="1869379" cy="76046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20F6280-CD60-8757-F6D0-70B959FDCCC0}"/>
              </a:ext>
            </a:extLst>
          </p:cNvPr>
          <p:cNvSpPr/>
          <p:nvPr/>
        </p:nvSpPr>
        <p:spPr>
          <a:xfrm>
            <a:off x="7943675" y="497694"/>
            <a:ext cx="3771900" cy="116628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t>As our files from the folder is stored in the </a:t>
            </a:r>
            <a:r>
              <a:rPr lang="en-US" sz="2000" b="1" dirty="0"/>
              <a:t>Files</a:t>
            </a:r>
            <a:r>
              <a:rPr lang="en-US" sz="2000" dirty="0"/>
              <a:t> variable, choose </a:t>
            </a:r>
            <a:r>
              <a:rPr lang="en-US" sz="2000" b="1" dirty="0"/>
              <a:t>Files</a:t>
            </a:r>
            <a:r>
              <a:rPr lang="en-US" sz="2000" dirty="0"/>
              <a:t> here.</a:t>
            </a:r>
            <a:endParaRPr lang="en-US" sz="2000" dirty="0">
              <a:sym typeface="Wingdings" panose="05000000000000000000" pitchFamily="2" charset="2"/>
            </a:endParaRPr>
          </a:p>
        </p:txBody>
      </p:sp>
      <p:cxnSp>
        <p:nvCxnSpPr>
          <p:cNvPr id="18" name="Straight Arrow Connector 17">
            <a:extLst>
              <a:ext uri="{FF2B5EF4-FFF2-40B4-BE49-F238E27FC236}">
                <a16:creationId xmlns:a16="http://schemas.microsoft.com/office/drawing/2014/main" id="{4ED29372-7FA1-AC1F-2BCC-D7ACB7336278}"/>
              </a:ext>
            </a:extLst>
          </p:cNvPr>
          <p:cNvCxnSpPr>
            <a:cxnSpLocks/>
          </p:cNvCxnSpPr>
          <p:nvPr/>
        </p:nvCxnSpPr>
        <p:spPr>
          <a:xfrm flipV="1">
            <a:off x="5061098" y="2427150"/>
            <a:ext cx="286640" cy="5474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9FBE2F9-580A-4C48-B245-21D3E3DC554D}"/>
              </a:ext>
            </a:extLst>
          </p:cNvPr>
          <p:cNvSpPr/>
          <p:nvPr/>
        </p:nvSpPr>
        <p:spPr>
          <a:xfrm>
            <a:off x="3821787" y="2953942"/>
            <a:ext cx="3771900" cy="109372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t>Notice I change the variable name to </a:t>
            </a:r>
            <a:r>
              <a:rPr lang="en-US" sz="2000" b="1" dirty="0" err="1"/>
              <a:t>excelFile</a:t>
            </a:r>
            <a:r>
              <a:rPr lang="en-US" sz="2000" dirty="0"/>
              <a:t>. This allows us to understand the flow better.</a:t>
            </a:r>
            <a:endParaRPr lang="en-US" sz="2000" dirty="0">
              <a:sym typeface="Wingdings" panose="05000000000000000000" pitchFamily="2" charset="2"/>
            </a:endParaRPr>
          </a:p>
        </p:txBody>
      </p:sp>
      <p:pic>
        <p:nvPicPr>
          <p:cNvPr id="22" name="Picture 21">
            <a:extLst>
              <a:ext uri="{FF2B5EF4-FFF2-40B4-BE49-F238E27FC236}">
                <a16:creationId xmlns:a16="http://schemas.microsoft.com/office/drawing/2014/main" id="{BEB23F2B-9DA2-90CA-38F8-9C553A48BFE8}"/>
              </a:ext>
            </a:extLst>
          </p:cNvPr>
          <p:cNvPicPr>
            <a:picLocks noChangeAspect="1"/>
          </p:cNvPicPr>
          <p:nvPr/>
        </p:nvPicPr>
        <p:blipFill>
          <a:blip r:embed="rId4"/>
          <a:stretch>
            <a:fillRect/>
          </a:stretch>
        </p:blipFill>
        <p:spPr>
          <a:xfrm>
            <a:off x="646714" y="4290183"/>
            <a:ext cx="4187410" cy="691224"/>
          </a:xfrm>
          <a:prstGeom prst="rect">
            <a:avLst/>
          </a:prstGeom>
          <a:ln>
            <a:solidFill>
              <a:schemeClr val="tx1"/>
            </a:solidFill>
          </a:ln>
        </p:spPr>
      </p:pic>
      <p:cxnSp>
        <p:nvCxnSpPr>
          <p:cNvPr id="23" name="Straight Arrow Connector 22">
            <a:extLst>
              <a:ext uri="{FF2B5EF4-FFF2-40B4-BE49-F238E27FC236}">
                <a16:creationId xmlns:a16="http://schemas.microsoft.com/office/drawing/2014/main" id="{DDE112DD-9F23-3E5C-A9EB-C86EE97417F6}"/>
              </a:ext>
            </a:extLst>
          </p:cNvPr>
          <p:cNvCxnSpPr>
            <a:cxnSpLocks/>
          </p:cNvCxnSpPr>
          <p:nvPr/>
        </p:nvCxnSpPr>
        <p:spPr>
          <a:xfrm flipV="1">
            <a:off x="2528509" y="4762206"/>
            <a:ext cx="286640" cy="5474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FA6C372-337C-2B31-B134-18311BD757D1}"/>
              </a:ext>
            </a:extLst>
          </p:cNvPr>
          <p:cNvSpPr/>
          <p:nvPr/>
        </p:nvSpPr>
        <p:spPr>
          <a:xfrm>
            <a:off x="1289198" y="5288998"/>
            <a:ext cx="3771900" cy="109372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t>The action is created. Now we need to open each of the excel file.</a:t>
            </a:r>
            <a:endParaRPr lang="en-US" sz="2000" dirty="0">
              <a:sym typeface="Wingdings" panose="05000000000000000000" pitchFamily="2" charset="2"/>
            </a:endParaRPr>
          </a:p>
        </p:txBody>
      </p:sp>
    </p:spTree>
    <p:extLst>
      <p:ext uri="{BB962C8B-B14F-4D97-AF65-F5344CB8AC3E}">
        <p14:creationId xmlns:p14="http://schemas.microsoft.com/office/powerpoint/2010/main" val="415726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FC6F04-E2DF-A8FF-5B35-9F29269B4057}"/>
              </a:ext>
            </a:extLst>
          </p:cNvPr>
          <p:cNvSpPr/>
          <p:nvPr/>
        </p:nvSpPr>
        <p:spPr>
          <a:xfrm>
            <a:off x="8554046" y="3835223"/>
            <a:ext cx="2550509" cy="10096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Search and drag </a:t>
            </a:r>
            <a:r>
              <a:rPr lang="en-US" b="1" dirty="0"/>
              <a:t>Launch Excel </a:t>
            </a:r>
            <a:r>
              <a:rPr lang="en-US" dirty="0"/>
              <a:t>action to the </a:t>
            </a:r>
            <a:r>
              <a:rPr lang="en-US" b="1" dirty="0"/>
              <a:t>FOR EACH flow.</a:t>
            </a:r>
          </a:p>
        </p:txBody>
      </p:sp>
      <p:cxnSp>
        <p:nvCxnSpPr>
          <p:cNvPr id="10" name="Straight Arrow Connector 9">
            <a:extLst>
              <a:ext uri="{FF2B5EF4-FFF2-40B4-BE49-F238E27FC236}">
                <a16:creationId xmlns:a16="http://schemas.microsoft.com/office/drawing/2014/main" id="{EEB98D38-9D80-385F-C162-EC5F14BF7513}"/>
              </a:ext>
            </a:extLst>
          </p:cNvPr>
          <p:cNvCxnSpPr>
            <a:cxnSpLocks/>
            <a:stCxn id="13" idx="2"/>
          </p:cNvCxnSpPr>
          <p:nvPr/>
        </p:nvCxnSpPr>
        <p:spPr>
          <a:xfrm flipH="1">
            <a:off x="5417976" y="1669856"/>
            <a:ext cx="415034" cy="35087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CD869F1-2DD3-540C-4A27-D58200A76876}"/>
              </a:ext>
            </a:extLst>
          </p:cNvPr>
          <p:cNvCxnSpPr>
            <a:cxnSpLocks/>
          </p:cNvCxnSpPr>
          <p:nvPr/>
        </p:nvCxnSpPr>
        <p:spPr>
          <a:xfrm flipV="1">
            <a:off x="7070651" y="2700169"/>
            <a:ext cx="266064" cy="43660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1BE4168-B0DE-3859-9336-1AFC1BE99927}"/>
              </a:ext>
            </a:extLst>
          </p:cNvPr>
          <p:cNvSpPr/>
          <p:nvPr/>
        </p:nvSpPr>
        <p:spPr>
          <a:xfrm>
            <a:off x="3838175" y="660206"/>
            <a:ext cx="3989669" cy="10096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Choose </a:t>
            </a:r>
            <a:r>
              <a:rPr lang="en-US" b="1" dirty="0"/>
              <a:t>“and open the following document” </a:t>
            </a:r>
          </a:p>
          <a:p>
            <a:pPr algn="ctr"/>
            <a:r>
              <a:rPr lang="en-US" dirty="0">
                <a:solidFill>
                  <a:srgbClr val="C00000"/>
                </a:solidFill>
                <a:sym typeface="Wingdings" panose="05000000000000000000" pitchFamily="2" charset="2"/>
              </a:rPr>
              <a:t>Remember, we are trying to open the current file in the loops from the folder</a:t>
            </a:r>
          </a:p>
        </p:txBody>
      </p:sp>
      <p:sp>
        <p:nvSpPr>
          <p:cNvPr id="17" name="Rectangle 16">
            <a:extLst>
              <a:ext uri="{FF2B5EF4-FFF2-40B4-BE49-F238E27FC236}">
                <a16:creationId xmlns:a16="http://schemas.microsoft.com/office/drawing/2014/main" id="{221BB735-0D6B-DD2D-2B7D-EFF4860C5646}"/>
              </a:ext>
            </a:extLst>
          </p:cNvPr>
          <p:cNvSpPr/>
          <p:nvPr/>
        </p:nvSpPr>
        <p:spPr>
          <a:xfrm>
            <a:off x="4543468" y="3136772"/>
            <a:ext cx="3148250" cy="9646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Since we stored the current file in this </a:t>
            </a:r>
            <a:r>
              <a:rPr lang="en-US" b="1" dirty="0" err="1"/>
              <a:t>excelFile</a:t>
            </a:r>
            <a:r>
              <a:rPr lang="en-US" dirty="0"/>
              <a:t> variable, let’s select it from here</a:t>
            </a:r>
            <a:endParaRPr lang="en-US" dirty="0">
              <a:solidFill>
                <a:srgbClr val="C00000"/>
              </a:solidFill>
              <a:sym typeface="Wingdings" panose="05000000000000000000" pitchFamily="2" charset="2"/>
            </a:endParaRPr>
          </a:p>
        </p:txBody>
      </p:sp>
      <p:cxnSp>
        <p:nvCxnSpPr>
          <p:cNvPr id="18" name="Straight Arrow Connector 17">
            <a:extLst>
              <a:ext uri="{FF2B5EF4-FFF2-40B4-BE49-F238E27FC236}">
                <a16:creationId xmlns:a16="http://schemas.microsoft.com/office/drawing/2014/main" id="{E121BA76-3922-5C63-FA45-44684D7CD0F5}"/>
              </a:ext>
            </a:extLst>
          </p:cNvPr>
          <p:cNvCxnSpPr>
            <a:cxnSpLocks/>
          </p:cNvCxnSpPr>
          <p:nvPr/>
        </p:nvCxnSpPr>
        <p:spPr>
          <a:xfrm>
            <a:off x="5865861" y="4514914"/>
            <a:ext cx="397856" cy="34657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9FDD32DA-2B7E-11FC-5B0B-760A4A771A50}"/>
              </a:ext>
            </a:extLst>
          </p:cNvPr>
          <p:cNvPicPr>
            <a:picLocks noChangeAspect="1"/>
          </p:cNvPicPr>
          <p:nvPr/>
        </p:nvPicPr>
        <p:blipFill>
          <a:blip r:embed="rId3"/>
          <a:stretch>
            <a:fillRect/>
          </a:stretch>
        </p:blipFill>
        <p:spPr>
          <a:xfrm>
            <a:off x="7034752" y="5435708"/>
            <a:ext cx="4858000" cy="1130358"/>
          </a:xfrm>
          <a:prstGeom prst="rect">
            <a:avLst/>
          </a:prstGeom>
          <a:ln>
            <a:solidFill>
              <a:schemeClr val="tx1"/>
            </a:solidFill>
          </a:ln>
        </p:spPr>
      </p:pic>
      <p:cxnSp>
        <p:nvCxnSpPr>
          <p:cNvPr id="20" name="Straight Arrow Connector 19">
            <a:extLst>
              <a:ext uri="{FF2B5EF4-FFF2-40B4-BE49-F238E27FC236}">
                <a16:creationId xmlns:a16="http://schemas.microsoft.com/office/drawing/2014/main" id="{2DA7D307-3CAF-9F5E-E6B4-EC2990937240}"/>
              </a:ext>
            </a:extLst>
          </p:cNvPr>
          <p:cNvCxnSpPr>
            <a:cxnSpLocks/>
          </p:cNvCxnSpPr>
          <p:nvPr/>
        </p:nvCxnSpPr>
        <p:spPr>
          <a:xfrm flipH="1">
            <a:off x="9335385" y="5091458"/>
            <a:ext cx="256734" cy="55970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DA5A1DB-57C3-2945-0243-479A6589FDE3}"/>
              </a:ext>
            </a:extLst>
          </p:cNvPr>
          <p:cNvCxnSpPr>
            <a:cxnSpLocks/>
          </p:cNvCxnSpPr>
          <p:nvPr/>
        </p:nvCxnSpPr>
        <p:spPr>
          <a:xfrm flipV="1">
            <a:off x="3485478" y="4412512"/>
            <a:ext cx="448569" cy="27569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209BEB1E-D26C-1C3D-E873-59D94B98A1C7}"/>
              </a:ext>
            </a:extLst>
          </p:cNvPr>
          <p:cNvGrpSpPr/>
          <p:nvPr/>
        </p:nvGrpSpPr>
        <p:grpSpPr>
          <a:xfrm>
            <a:off x="242103" y="118761"/>
            <a:ext cx="7815375" cy="5174185"/>
            <a:chOff x="242103" y="118761"/>
            <a:chExt cx="7815375" cy="5174185"/>
          </a:xfrm>
        </p:grpSpPr>
        <p:pic>
          <p:nvPicPr>
            <p:cNvPr id="5" name="Picture 4">
              <a:extLst>
                <a:ext uri="{FF2B5EF4-FFF2-40B4-BE49-F238E27FC236}">
                  <a16:creationId xmlns:a16="http://schemas.microsoft.com/office/drawing/2014/main" id="{BE53F816-2A43-FB79-F537-35A19AC2E220}"/>
                </a:ext>
              </a:extLst>
            </p:cNvPr>
            <p:cNvPicPr>
              <a:picLocks noChangeAspect="1"/>
            </p:cNvPicPr>
            <p:nvPr/>
          </p:nvPicPr>
          <p:blipFill>
            <a:blip r:embed="rId4"/>
            <a:stretch>
              <a:fillRect/>
            </a:stretch>
          </p:blipFill>
          <p:spPr>
            <a:xfrm>
              <a:off x="242103" y="118761"/>
              <a:ext cx="7815375" cy="5174185"/>
            </a:xfrm>
            <a:prstGeom prst="rect">
              <a:avLst/>
            </a:prstGeom>
            <a:ln>
              <a:solidFill>
                <a:schemeClr val="tx1"/>
              </a:solidFill>
            </a:ln>
          </p:spPr>
        </p:pic>
        <p:pic>
          <p:nvPicPr>
            <p:cNvPr id="8" name="Picture 7">
              <a:extLst>
                <a:ext uri="{FF2B5EF4-FFF2-40B4-BE49-F238E27FC236}">
                  <a16:creationId xmlns:a16="http://schemas.microsoft.com/office/drawing/2014/main" id="{B61C875C-D73C-0EFE-6B57-A09928F3556B}"/>
                </a:ext>
              </a:extLst>
            </p:cNvPr>
            <p:cNvPicPr>
              <a:picLocks noChangeAspect="1"/>
            </p:cNvPicPr>
            <p:nvPr/>
          </p:nvPicPr>
          <p:blipFill>
            <a:blip r:embed="rId5"/>
            <a:stretch>
              <a:fillRect/>
            </a:stretch>
          </p:blipFill>
          <p:spPr>
            <a:xfrm>
              <a:off x="267433" y="156205"/>
              <a:ext cx="1772706" cy="1689088"/>
            </a:xfrm>
            <a:prstGeom prst="rect">
              <a:avLst/>
            </a:prstGeom>
          </p:spPr>
        </p:pic>
        <p:pic>
          <p:nvPicPr>
            <p:cNvPr id="14" name="Picture 13">
              <a:extLst>
                <a:ext uri="{FF2B5EF4-FFF2-40B4-BE49-F238E27FC236}">
                  <a16:creationId xmlns:a16="http://schemas.microsoft.com/office/drawing/2014/main" id="{FE35E623-AEF3-7DF2-9406-B9EAC91ECCE1}"/>
                </a:ext>
              </a:extLst>
            </p:cNvPr>
            <p:cNvPicPr>
              <a:picLocks noChangeAspect="1"/>
            </p:cNvPicPr>
            <p:nvPr/>
          </p:nvPicPr>
          <p:blipFill>
            <a:blip r:embed="rId6"/>
            <a:stretch>
              <a:fillRect/>
            </a:stretch>
          </p:blipFill>
          <p:spPr>
            <a:xfrm>
              <a:off x="260610" y="1714500"/>
              <a:ext cx="1772706" cy="3578446"/>
            </a:xfrm>
            <a:prstGeom prst="rect">
              <a:avLst/>
            </a:prstGeom>
          </p:spPr>
        </p:pic>
      </p:grpSp>
      <p:sp>
        <p:nvSpPr>
          <p:cNvPr id="15" name="Rectangle 14">
            <a:extLst>
              <a:ext uri="{FF2B5EF4-FFF2-40B4-BE49-F238E27FC236}">
                <a16:creationId xmlns:a16="http://schemas.microsoft.com/office/drawing/2014/main" id="{0FA10CF6-AA2D-2F95-CD95-DAB779A364B7}"/>
              </a:ext>
            </a:extLst>
          </p:cNvPr>
          <p:cNvSpPr/>
          <p:nvPr/>
        </p:nvSpPr>
        <p:spPr>
          <a:xfrm>
            <a:off x="1177769" y="4734324"/>
            <a:ext cx="2550509" cy="11303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err="1"/>
              <a:t>excelInstance</a:t>
            </a:r>
            <a:r>
              <a:rPr lang="en-US" dirty="0"/>
              <a:t> is where the data is at currently.</a:t>
            </a:r>
            <a:endParaRPr lang="en-US" b="1" dirty="0"/>
          </a:p>
        </p:txBody>
      </p:sp>
    </p:spTree>
    <p:extLst>
      <p:ext uri="{BB962C8B-B14F-4D97-AF65-F5344CB8AC3E}">
        <p14:creationId xmlns:p14="http://schemas.microsoft.com/office/powerpoint/2010/main" val="293892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7" grpId="0" animBg="1"/>
      <p:bldP spid="1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C4F6472F-F114-C688-92D1-58796785AED2}"/>
              </a:ext>
            </a:extLst>
          </p:cNvPr>
          <p:cNvPicPr>
            <a:picLocks noChangeAspect="1"/>
          </p:cNvPicPr>
          <p:nvPr/>
        </p:nvPicPr>
        <p:blipFill>
          <a:blip r:embed="rId2"/>
          <a:stretch>
            <a:fillRect/>
          </a:stretch>
        </p:blipFill>
        <p:spPr>
          <a:xfrm>
            <a:off x="102162" y="363019"/>
            <a:ext cx="8103016" cy="3949903"/>
          </a:xfrm>
          <a:prstGeom prst="rect">
            <a:avLst/>
          </a:prstGeom>
        </p:spPr>
      </p:pic>
      <p:cxnSp>
        <p:nvCxnSpPr>
          <p:cNvPr id="10" name="Straight Arrow Connector 9">
            <a:extLst>
              <a:ext uri="{FF2B5EF4-FFF2-40B4-BE49-F238E27FC236}">
                <a16:creationId xmlns:a16="http://schemas.microsoft.com/office/drawing/2014/main" id="{44FA657C-811A-9AC6-ABBE-953B87CE64D4}"/>
              </a:ext>
            </a:extLst>
          </p:cNvPr>
          <p:cNvCxnSpPr>
            <a:cxnSpLocks/>
          </p:cNvCxnSpPr>
          <p:nvPr/>
        </p:nvCxnSpPr>
        <p:spPr>
          <a:xfrm>
            <a:off x="1935126" y="1329070"/>
            <a:ext cx="732341" cy="42530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1AC083D-D78E-6732-87EA-4804DF5AD7B2}"/>
              </a:ext>
            </a:extLst>
          </p:cNvPr>
          <p:cNvSpPr/>
          <p:nvPr/>
        </p:nvSpPr>
        <p:spPr>
          <a:xfrm>
            <a:off x="227750" y="4037713"/>
            <a:ext cx="2550509" cy="140399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Search and drag </a:t>
            </a:r>
            <a:r>
              <a:rPr lang="en-US" b="1" dirty="0"/>
              <a:t>Read from Excel Worksheet  </a:t>
            </a:r>
            <a:r>
              <a:rPr lang="en-US" dirty="0"/>
              <a:t>action to the </a:t>
            </a:r>
            <a:r>
              <a:rPr lang="en-US" b="1" dirty="0"/>
              <a:t>FOR EACH flow.</a:t>
            </a:r>
          </a:p>
        </p:txBody>
      </p:sp>
      <p:cxnSp>
        <p:nvCxnSpPr>
          <p:cNvPr id="12" name="Straight Arrow Connector 11">
            <a:extLst>
              <a:ext uri="{FF2B5EF4-FFF2-40B4-BE49-F238E27FC236}">
                <a16:creationId xmlns:a16="http://schemas.microsoft.com/office/drawing/2014/main" id="{4AB99E0D-FE61-EF5C-33EF-647D53B57036}"/>
              </a:ext>
            </a:extLst>
          </p:cNvPr>
          <p:cNvCxnSpPr>
            <a:cxnSpLocks/>
          </p:cNvCxnSpPr>
          <p:nvPr/>
        </p:nvCxnSpPr>
        <p:spPr>
          <a:xfrm flipH="1">
            <a:off x="7169887" y="1133134"/>
            <a:ext cx="1314894" cy="3597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BCE069E-DB3E-1A2F-35DF-13C8261F4490}"/>
              </a:ext>
            </a:extLst>
          </p:cNvPr>
          <p:cNvCxnSpPr>
            <a:cxnSpLocks/>
          </p:cNvCxnSpPr>
          <p:nvPr/>
        </p:nvCxnSpPr>
        <p:spPr>
          <a:xfrm flipH="1" flipV="1">
            <a:off x="7315200" y="1991113"/>
            <a:ext cx="757709" cy="66170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2DBBC56-8563-93B9-797D-2CB91E9306D4}"/>
              </a:ext>
            </a:extLst>
          </p:cNvPr>
          <p:cNvSpPr/>
          <p:nvPr/>
        </p:nvSpPr>
        <p:spPr>
          <a:xfrm>
            <a:off x="8072909" y="552893"/>
            <a:ext cx="2550509" cy="135562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In previous step, we added the instance of the excel file to </a:t>
            </a:r>
            <a:r>
              <a:rPr lang="en-US" b="1" dirty="0" err="1"/>
              <a:t>ExcelInstance</a:t>
            </a:r>
            <a:r>
              <a:rPr lang="en-US" b="1" dirty="0"/>
              <a:t>. </a:t>
            </a:r>
            <a:r>
              <a:rPr lang="en-US" dirty="0"/>
              <a:t>Choose that variable here.</a:t>
            </a:r>
          </a:p>
        </p:txBody>
      </p:sp>
      <p:sp>
        <p:nvSpPr>
          <p:cNvPr id="22" name="Rectangle 21">
            <a:extLst>
              <a:ext uri="{FF2B5EF4-FFF2-40B4-BE49-F238E27FC236}">
                <a16:creationId xmlns:a16="http://schemas.microsoft.com/office/drawing/2014/main" id="{8D035C0A-03FC-9A78-7CDB-E852E41BD82B}"/>
              </a:ext>
            </a:extLst>
          </p:cNvPr>
          <p:cNvSpPr/>
          <p:nvPr/>
        </p:nvSpPr>
        <p:spPr>
          <a:xfrm>
            <a:off x="8072909" y="2150428"/>
            <a:ext cx="2550509" cy="9876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We want to </a:t>
            </a:r>
            <a:r>
              <a:rPr lang="en-US" b="1" dirty="0"/>
              <a:t>read all the available values</a:t>
            </a:r>
          </a:p>
        </p:txBody>
      </p:sp>
      <p:cxnSp>
        <p:nvCxnSpPr>
          <p:cNvPr id="25" name="Straight Arrow Connector 24">
            <a:extLst>
              <a:ext uri="{FF2B5EF4-FFF2-40B4-BE49-F238E27FC236}">
                <a16:creationId xmlns:a16="http://schemas.microsoft.com/office/drawing/2014/main" id="{F46B64C4-FCE4-B461-4D3E-C115F13197A3}"/>
              </a:ext>
            </a:extLst>
          </p:cNvPr>
          <p:cNvCxnSpPr>
            <a:cxnSpLocks/>
          </p:cNvCxnSpPr>
          <p:nvPr/>
        </p:nvCxnSpPr>
        <p:spPr>
          <a:xfrm flipH="1">
            <a:off x="6543312" y="3339168"/>
            <a:ext cx="474177" cy="49263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262BB71-2D05-2AC0-2AC9-7AE24DEE9C94}"/>
              </a:ext>
            </a:extLst>
          </p:cNvPr>
          <p:cNvCxnSpPr>
            <a:cxnSpLocks/>
          </p:cNvCxnSpPr>
          <p:nvPr/>
        </p:nvCxnSpPr>
        <p:spPr>
          <a:xfrm flipV="1">
            <a:off x="4660785" y="3429000"/>
            <a:ext cx="0" cy="12705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A6F39994-AA88-5929-19AA-01D642A9FF74}"/>
              </a:ext>
            </a:extLst>
          </p:cNvPr>
          <p:cNvSpPr/>
          <p:nvPr/>
        </p:nvSpPr>
        <p:spPr>
          <a:xfrm>
            <a:off x="3764722" y="4739712"/>
            <a:ext cx="2550509" cy="84238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Set first line of range to be header. </a:t>
            </a:r>
            <a:endParaRPr lang="en-US" b="1" dirty="0"/>
          </a:p>
        </p:txBody>
      </p:sp>
    </p:spTree>
    <p:extLst>
      <p:ext uri="{BB962C8B-B14F-4D97-AF65-F5344CB8AC3E}">
        <p14:creationId xmlns:p14="http://schemas.microsoft.com/office/powerpoint/2010/main" val="336253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22" grpId="0" animBg="1"/>
      <p:bldP spid="4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512E3-62BE-DB2F-41E7-1F57ACD83286}"/>
              </a:ext>
            </a:extLst>
          </p:cNvPr>
          <p:cNvSpPr>
            <a:spLocks noGrp="1"/>
          </p:cNvSpPr>
          <p:nvPr>
            <p:ph type="title"/>
          </p:nvPr>
        </p:nvSpPr>
        <p:spPr>
          <a:xfrm>
            <a:off x="504713" y="5900161"/>
            <a:ext cx="10515600" cy="653275"/>
          </a:xfrm>
        </p:spPr>
        <p:txBody>
          <a:bodyPr>
            <a:noAutofit/>
          </a:bodyPr>
          <a:lstStyle/>
          <a:p>
            <a:r>
              <a:rPr lang="en-SG" sz="2400" dirty="0"/>
              <a:t>If we need to key in all the values into the form at </a:t>
            </a:r>
            <a:r>
              <a:rPr lang="en-SG" sz="2400" b="1" dirty="0">
                <a:solidFill>
                  <a:srgbClr val="C00000"/>
                </a:solidFill>
                <a:hlinkClick r:id="rId2"/>
              </a:rPr>
              <a:t>https://tinyurl.com/ManpowerFormTest</a:t>
            </a:r>
            <a:r>
              <a:rPr lang="en-SG" sz="2400" b="1" dirty="0">
                <a:solidFill>
                  <a:srgbClr val="C00000"/>
                </a:solidFill>
              </a:rPr>
              <a:t> </a:t>
            </a:r>
            <a:r>
              <a:rPr lang="en-SG" sz="2400" b="1" dirty="0"/>
              <a:t>, what are the things we need?</a:t>
            </a:r>
          </a:p>
        </p:txBody>
      </p:sp>
      <p:pic>
        <p:nvPicPr>
          <p:cNvPr id="5" name="Picture 4">
            <a:extLst>
              <a:ext uri="{FF2B5EF4-FFF2-40B4-BE49-F238E27FC236}">
                <a16:creationId xmlns:a16="http://schemas.microsoft.com/office/drawing/2014/main" id="{84B09ABF-DC07-2DBA-C18D-832421F0881C}"/>
              </a:ext>
            </a:extLst>
          </p:cNvPr>
          <p:cNvPicPr>
            <a:picLocks noChangeAspect="1"/>
          </p:cNvPicPr>
          <p:nvPr/>
        </p:nvPicPr>
        <p:blipFill>
          <a:blip r:embed="rId3"/>
          <a:stretch>
            <a:fillRect/>
          </a:stretch>
        </p:blipFill>
        <p:spPr>
          <a:xfrm>
            <a:off x="2691042" y="986343"/>
            <a:ext cx="6958847" cy="4392000"/>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3490626-4725-BE34-3422-6C81D558332F}"/>
              </a:ext>
            </a:extLst>
          </p:cNvPr>
          <p:cNvCxnSpPr>
            <a:cxnSpLocks/>
          </p:cNvCxnSpPr>
          <p:nvPr/>
        </p:nvCxnSpPr>
        <p:spPr>
          <a:xfrm>
            <a:off x="2484981" y="2959993"/>
            <a:ext cx="2252185" cy="143594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757C5E4-ADF3-8D0A-51E5-1CEC449DC9AF}"/>
              </a:ext>
            </a:extLst>
          </p:cNvPr>
          <p:cNvSpPr/>
          <p:nvPr/>
        </p:nvSpPr>
        <p:spPr>
          <a:xfrm>
            <a:off x="140532" y="1823462"/>
            <a:ext cx="2550509" cy="14359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Now, we can finally open the browser for every record and fill up the google form.</a:t>
            </a:r>
            <a:endParaRPr lang="en-US" b="1" dirty="0"/>
          </a:p>
        </p:txBody>
      </p:sp>
      <p:sp>
        <p:nvSpPr>
          <p:cNvPr id="3" name="Rectangle 2">
            <a:extLst>
              <a:ext uri="{FF2B5EF4-FFF2-40B4-BE49-F238E27FC236}">
                <a16:creationId xmlns:a16="http://schemas.microsoft.com/office/drawing/2014/main" id="{F5943158-A374-2BEA-6993-89EADABBCEF6}"/>
              </a:ext>
            </a:extLst>
          </p:cNvPr>
          <p:cNvSpPr/>
          <p:nvPr/>
        </p:nvSpPr>
        <p:spPr>
          <a:xfrm>
            <a:off x="9326532" y="4143871"/>
            <a:ext cx="2585087" cy="1934200"/>
          </a:xfrm>
          <a:prstGeom prst="rect">
            <a:avLst/>
          </a:prstGeom>
          <a:solidFill>
            <a:schemeClr val="accent1"/>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err="1"/>
              <a:t>ExcelData</a:t>
            </a:r>
            <a:r>
              <a:rPr lang="en-US" b="1" dirty="0"/>
              <a:t> </a:t>
            </a:r>
            <a:r>
              <a:rPr lang="en-US" dirty="0"/>
              <a:t>is a table with many rows. So we need to again </a:t>
            </a:r>
            <a:r>
              <a:rPr lang="en-US" b="1" dirty="0"/>
              <a:t>loop </a:t>
            </a:r>
            <a:r>
              <a:rPr lang="en-US" dirty="0"/>
              <a:t>through the </a:t>
            </a:r>
            <a:r>
              <a:rPr lang="en-US" dirty="0" err="1"/>
              <a:t>datatable</a:t>
            </a:r>
            <a:r>
              <a:rPr lang="en-US" dirty="0"/>
              <a:t> with </a:t>
            </a:r>
          </a:p>
          <a:p>
            <a:pPr algn="ctr"/>
            <a:r>
              <a:rPr lang="en-US" b="1" dirty="0"/>
              <a:t>FOR EACH</a:t>
            </a:r>
          </a:p>
          <a:p>
            <a:pPr algn="ctr"/>
            <a:r>
              <a:rPr lang="en-US" b="1" dirty="0">
                <a:solidFill>
                  <a:srgbClr val="C00000"/>
                </a:solidFill>
                <a:sym typeface="Wingdings" panose="05000000000000000000" pitchFamily="2" charset="2"/>
              </a:rPr>
              <a:t>In programming, we call this nested Loop</a:t>
            </a:r>
          </a:p>
        </p:txBody>
      </p:sp>
      <p:cxnSp>
        <p:nvCxnSpPr>
          <p:cNvPr id="4" name="Straight Arrow Connector 3">
            <a:extLst>
              <a:ext uri="{FF2B5EF4-FFF2-40B4-BE49-F238E27FC236}">
                <a16:creationId xmlns:a16="http://schemas.microsoft.com/office/drawing/2014/main" id="{56EB7E79-5C82-6851-20FD-BE061B1FC475}"/>
              </a:ext>
            </a:extLst>
          </p:cNvPr>
          <p:cNvCxnSpPr>
            <a:cxnSpLocks/>
          </p:cNvCxnSpPr>
          <p:nvPr/>
        </p:nvCxnSpPr>
        <p:spPr>
          <a:xfrm flipH="1" flipV="1">
            <a:off x="6906409" y="4143871"/>
            <a:ext cx="2420123" cy="69397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9CF2091-F74F-2CFE-865B-80B8B2B5003A}"/>
              </a:ext>
            </a:extLst>
          </p:cNvPr>
          <p:cNvSpPr txBox="1"/>
          <p:nvPr/>
        </p:nvSpPr>
        <p:spPr>
          <a:xfrm>
            <a:off x="2589852" y="279271"/>
            <a:ext cx="6201439"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endParaRPr lang="en-SG" sz="2800" b="1" dirty="0">
              <a:solidFill>
                <a:srgbClr val="C00000"/>
              </a:solidFill>
            </a:endParaRPr>
          </a:p>
        </p:txBody>
      </p:sp>
    </p:spTree>
    <p:extLst>
      <p:ext uri="{BB962C8B-B14F-4D97-AF65-F5344CB8AC3E}">
        <p14:creationId xmlns:p14="http://schemas.microsoft.com/office/powerpoint/2010/main" val="230957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5247A3-72C7-4C5C-80B7-292CBDFE8723}"/>
              </a:ext>
            </a:extLst>
          </p:cNvPr>
          <p:cNvPicPr>
            <a:picLocks noChangeAspect="1"/>
          </p:cNvPicPr>
          <p:nvPr/>
        </p:nvPicPr>
        <p:blipFill rotWithShape="1">
          <a:blip r:embed="rId2"/>
          <a:srcRect l="3499"/>
          <a:stretch/>
        </p:blipFill>
        <p:spPr>
          <a:xfrm>
            <a:off x="685800" y="604837"/>
            <a:ext cx="6352922" cy="5186363"/>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6EF7897B-2624-40A0-9D37-57457F3CBFAC}"/>
              </a:ext>
            </a:extLst>
          </p:cNvPr>
          <p:cNvCxnSpPr>
            <a:cxnSpLocks/>
          </p:cNvCxnSpPr>
          <p:nvPr/>
        </p:nvCxnSpPr>
        <p:spPr>
          <a:xfrm flipH="1" flipV="1">
            <a:off x="2591511" y="2006895"/>
            <a:ext cx="666039" cy="48865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D819F80-2B18-42D6-A4EC-E5D9F07365EA}"/>
              </a:ext>
            </a:extLst>
          </p:cNvPr>
          <p:cNvCxnSpPr>
            <a:cxnSpLocks/>
          </p:cNvCxnSpPr>
          <p:nvPr/>
        </p:nvCxnSpPr>
        <p:spPr>
          <a:xfrm flipH="1" flipV="1">
            <a:off x="3529241" y="5546872"/>
            <a:ext cx="666039" cy="48865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2E89C56-F2B1-49AD-87D9-C79E987DCEB3}"/>
              </a:ext>
            </a:extLst>
          </p:cNvPr>
          <p:cNvCxnSpPr>
            <a:cxnSpLocks/>
          </p:cNvCxnSpPr>
          <p:nvPr/>
        </p:nvCxnSpPr>
        <p:spPr>
          <a:xfrm flipH="1" flipV="1">
            <a:off x="5762980" y="4651522"/>
            <a:ext cx="666039" cy="48865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780DBA1-A37A-429D-8309-9428D73D6E1D}"/>
              </a:ext>
            </a:extLst>
          </p:cNvPr>
          <p:cNvSpPr/>
          <p:nvPr/>
        </p:nvSpPr>
        <p:spPr>
          <a:xfrm>
            <a:off x="7186626" y="249713"/>
            <a:ext cx="4827726" cy="175718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Create a new profile by:</a:t>
            </a:r>
          </a:p>
          <a:p>
            <a:pPr algn="ctr"/>
            <a:endParaRPr lang="en-US" dirty="0"/>
          </a:p>
          <a:p>
            <a:pPr algn="ctr"/>
            <a:r>
              <a:rPr lang="en-US" b="1" dirty="0"/>
              <a:t>Click Options </a:t>
            </a:r>
            <a:r>
              <a:rPr lang="en-US" b="1" dirty="0">
                <a:sym typeface="Wingdings" panose="05000000000000000000" pitchFamily="2" charset="2"/>
              </a:rPr>
              <a:t> New…</a:t>
            </a:r>
          </a:p>
          <a:p>
            <a:pPr algn="ctr"/>
            <a:r>
              <a:rPr lang="en-US" b="1" dirty="0">
                <a:sym typeface="Wingdings" panose="05000000000000000000" pitchFamily="2" charset="2"/>
              </a:rPr>
              <a:t>Type Profile Name to be </a:t>
            </a:r>
            <a:r>
              <a:rPr lang="en-US" b="1" dirty="0">
                <a:solidFill>
                  <a:srgbClr val="C00000"/>
                </a:solidFill>
                <a:sym typeface="Wingdings" panose="05000000000000000000" pitchFamily="2" charset="2"/>
              </a:rPr>
              <a:t>RPA Test</a:t>
            </a:r>
          </a:p>
          <a:p>
            <a:pPr algn="ctr"/>
            <a:r>
              <a:rPr lang="en-US" b="1" dirty="0">
                <a:sym typeface="Wingdings" panose="05000000000000000000" pitchFamily="2" charset="2"/>
              </a:rPr>
              <a:t> OK</a:t>
            </a:r>
          </a:p>
        </p:txBody>
      </p:sp>
      <p:pic>
        <p:nvPicPr>
          <p:cNvPr id="10" name="Picture 9">
            <a:extLst>
              <a:ext uri="{FF2B5EF4-FFF2-40B4-BE49-F238E27FC236}">
                <a16:creationId xmlns:a16="http://schemas.microsoft.com/office/drawing/2014/main" id="{C5103EE9-4D28-4BEB-B138-545F91AEDCED}"/>
              </a:ext>
            </a:extLst>
          </p:cNvPr>
          <p:cNvPicPr>
            <a:picLocks noChangeAspect="1"/>
          </p:cNvPicPr>
          <p:nvPr/>
        </p:nvPicPr>
        <p:blipFill>
          <a:blip r:embed="rId3"/>
          <a:stretch>
            <a:fillRect/>
          </a:stretch>
        </p:blipFill>
        <p:spPr>
          <a:xfrm>
            <a:off x="7467600" y="2286941"/>
            <a:ext cx="4724400" cy="3857625"/>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E035EEEF-D102-4B49-BCAD-0BAB2EA20917}"/>
              </a:ext>
            </a:extLst>
          </p:cNvPr>
          <p:cNvCxnSpPr>
            <a:cxnSpLocks/>
          </p:cNvCxnSpPr>
          <p:nvPr/>
        </p:nvCxnSpPr>
        <p:spPr>
          <a:xfrm flipH="1" flipV="1">
            <a:off x="11001730" y="5818114"/>
            <a:ext cx="666039" cy="48865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5189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48922-170A-333A-7117-DCCA772C94FE}"/>
              </a:ext>
            </a:extLst>
          </p:cNvPr>
          <p:cNvSpPr>
            <a:spLocks noGrp="1"/>
          </p:cNvSpPr>
          <p:nvPr>
            <p:ph type="title"/>
          </p:nvPr>
        </p:nvSpPr>
        <p:spPr/>
        <p:txBody>
          <a:bodyPr/>
          <a:lstStyle/>
          <a:p>
            <a:r>
              <a:rPr lang="en-SG" dirty="0"/>
              <a:t>The things we need in our For Loop</a:t>
            </a:r>
          </a:p>
        </p:txBody>
      </p:sp>
      <p:sp>
        <p:nvSpPr>
          <p:cNvPr id="3" name="Content Placeholder 2">
            <a:extLst>
              <a:ext uri="{FF2B5EF4-FFF2-40B4-BE49-F238E27FC236}">
                <a16:creationId xmlns:a16="http://schemas.microsoft.com/office/drawing/2014/main" id="{C47E9612-AAA9-C088-1B9E-4333F690AD77}"/>
              </a:ext>
            </a:extLst>
          </p:cNvPr>
          <p:cNvSpPr>
            <a:spLocks noGrp="1"/>
          </p:cNvSpPr>
          <p:nvPr>
            <p:ph idx="1"/>
          </p:nvPr>
        </p:nvSpPr>
        <p:spPr/>
        <p:txBody>
          <a:bodyPr/>
          <a:lstStyle/>
          <a:p>
            <a:pPr marL="0" indent="0">
              <a:buNone/>
            </a:pPr>
            <a:r>
              <a:rPr lang="en-SG" sz="2800" dirty="0"/>
              <a:t>1) The correct RPA UI Automation of keying in the values into the website for 1 set of value first</a:t>
            </a:r>
          </a:p>
          <a:p>
            <a:endParaRPr lang="en-SG" dirty="0"/>
          </a:p>
          <a:p>
            <a:pPr marL="0" indent="0">
              <a:buNone/>
            </a:pPr>
            <a:r>
              <a:rPr lang="en-SG" dirty="0"/>
              <a:t>2) Dynamically change the values that we need to key into the website</a:t>
            </a:r>
          </a:p>
          <a:p>
            <a:pPr lvl="1"/>
            <a:r>
              <a:rPr lang="en-SG" dirty="0" err="1"/>
              <a:t>E.g</a:t>
            </a:r>
            <a:r>
              <a:rPr lang="en-SG" dirty="0"/>
              <a:t> using variables like %row[‘name’]%</a:t>
            </a:r>
          </a:p>
          <a:p>
            <a:pPr marL="0" indent="0">
              <a:buNone/>
            </a:pPr>
            <a:endParaRPr lang="en-SG" dirty="0"/>
          </a:p>
          <a:p>
            <a:pPr marL="0" indent="0">
              <a:buNone/>
            </a:pPr>
            <a:r>
              <a:rPr lang="en-SG" dirty="0"/>
              <a:t>3) The repeated steps of launching and closing the chrome and clicking the buttons within the form</a:t>
            </a:r>
          </a:p>
        </p:txBody>
      </p:sp>
    </p:spTree>
    <p:extLst>
      <p:ext uri="{BB962C8B-B14F-4D97-AF65-F5344CB8AC3E}">
        <p14:creationId xmlns:p14="http://schemas.microsoft.com/office/powerpoint/2010/main" val="3520094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FDCF0C-A7F9-FB70-7E9C-B3AA4404491F}"/>
              </a:ext>
            </a:extLst>
          </p:cNvPr>
          <p:cNvPicPr>
            <a:picLocks noChangeAspect="1"/>
          </p:cNvPicPr>
          <p:nvPr/>
        </p:nvPicPr>
        <p:blipFill>
          <a:blip r:embed="rId2"/>
          <a:stretch>
            <a:fillRect/>
          </a:stretch>
        </p:blipFill>
        <p:spPr>
          <a:xfrm>
            <a:off x="2649093" y="1220727"/>
            <a:ext cx="5776449" cy="4106451"/>
          </a:xfrm>
          <a:prstGeom prst="rect">
            <a:avLst/>
          </a:prstGeom>
        </p:spPr>
      </p:pic>
      <p:pic>
        <p:nvPicPr>
          <p:cNvPr id="12" name="Picture 11">
            <a:extLst>
              <a:ext uri="{FF2B5EF4-FFF2-40B4-BE49-F238E27FC236}">
                <a16:creationId xmlns:a16="http://schemas.microsoft.com/office/drawing/2014/main" id="{238A2A24-E2BB-4B5D-9BD5-82C42D58ACC1}"/>
              </a:ext>
            </a:extLst>
          </p:cNvPr>
          <p:cNvPicPr>
            <a:picLocks noChangeAspect="1"/>
          </p:cNvPicPr>
          <p:nvPr/>
        </p:nvPicPr>
        <p:blipFill>
          <a:blip r:embed="rId3"/>
          <a:stretch>
            <a:fillRect/>
          </a:stretch>
        </p:blipFill>
        <p:spPr>
          <a:xfrm>
            <a:off x="323385" y="1162777"/>
            <a:ext cx="8198271" cy="4191215"/>
          </a:xfrm>
          <a:prstGeom prst="rect">
            <a:avLst/>
          </a:prstGeom>
        </p:spPr>
      </p:pic>
      <p:sp>
        <p:nvSpPr>
          <p:cNvPr id="5" name="TextBox 4">
            <a:extLst>
              <a:ext uri="{FF2B5EF4-FFF2-40B4-BE49-F238E27FC236}">
                <a16:creationId xmlns:a16="http://schemas.microsoft.com/office/drawing/2014/main" id="{5311E53A-E379-EEBF-CAF4-85F858270F84}"/>
              </a:ext>
            </a:extLst>
          </p:cNvPr>
          <p:cNvSpPr txBox="1"/>
          <p:nvPr/>
        </p:nvSpPr>
        <p:spPr>
          <a:xfrm>
            <a:off x="2589852" y="279271"/>
            <a:ext cx="6201439"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SG" sz="2800" b="1" dirty="0">
                <a:solidFill>
                  <a:srgbClr val="C00000"/>
                </a:solidFill>
              </a:rPr>
              <a:t>https://tinyurl.com/ManpowerFormTest</a:t>
            </a:r>
          </a:p>
        </p:txBody>
      </p:sp>
      <p:cxnSp>
        <p:nvCxnSpPr>
          <p:cNvPr id="8" name="Straight Arrow Connector 7">
            <a:extLst>
              <a:ext uri="{FF2B5EF4-FFF2-40B4-BE49-F238E27FC236}">
                <a16:creationId xmlns:a16="http://schemas.microsoft.com/office/drawing/2014/main" id="{C83E4F14-3033-7A44-F1E3-EE892F39EDDD}"/>
              </a:ext>
            </a:extLst>
          </p:cNvPr>
          <p:cNvCxnSpPr>
            <a:cxnSpLocks/>
          </p:cNvCxnSpPr>
          <p:nvPr/>
        </p:nvCxnSpPr>
        <p:spPr>
          <a:xfrm flipV="1">
            <a:off x="2264229" y="1393371"/>
            <a:ext cx="384864" cy="11647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8126DD5-B850-0724-E00F-7BF87753292C}"/>
              </a:ext>
            </a:extLst>
          </p:cNvPr>
          <p:cNvSpPr/>
          <p:nvPr/>
        </p:nvSpPr>
        <p:spPr>
          <a:xfrm>
            <a:off x="364869" y="5190398"/>
            <a:ext cx="2550509" cy="10096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Search and drag </a:t>
            </a:r>
            <a:r>
              <a:rPr lang="en-US" b="1" dirty="0"/>
              <a:t>Launch new Microsoft Edge </a:t>
            </a:r>
            <a:r>
              <a:rPr lang="en-US" dirty="0"/>
              <a:t>action to the </a:t>
            </a:r>
            <a:r>
              <a:rPr lang="en-US" b="1" dirty="0"/>
              <a:t>FOR EACH flow.</a:t>
            </a:r>
          </a:p>
        </p:txBody>
      </p:sp>
      <p:cxnSp>
        <p:nvCxnSpPr>
          <p:cNvPr id="15" name="Straight Arrow Connector 14">
            <a:extLst>
              <a:ext uri="{FF2B5EF4-FFF2-40B4-BE49-F238E27FC236}">
                <a16:creationId xmlns:a16="http://schemas.microsoft.com/office/drawing/2014/main" id="{A06FE1CF-5C93-C058-FE57-14957C358BCE}"/>
              </a:ext>
            </a:extLst>
          </p:cNvPr>
          <p:cNvCxnSpPr>
            <a:cxnSpLocks/>
            <a:stCxn id="18" idx="1"/>
          </p:cNvCxnSpPr>
          <p:nvPr/>
        </p:nvCxnSpPr>
        <p:spPr>
          <a:xfrm flipH="1">
            <a:off x="7111117" y="2163624"/>
            <a:ext cx="482864" cy="96119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9ED1DA0-A585-E571-F767-47A84BEA657F}"/>
              </a:ext>
            </a:extLst>
          </p:cNvPr>
          <p:cNvCxnSpPr>
            <a:cxnSpLocks/>
            <a:stCxn id="19" idx="1"/>
          </p:cNvCxnSpPr>
          <p:nvPr/>
        </p:nvCxnSpPr>
        <p:spPr>
          <a:xfrm flipH="1">
            <a:off x="7878043" y="3124819"/>
            <a:ext cx="913248" cy="5452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F03CFBE-0B6D-4565-0D8F-281606CEAC5B}"/>
              </a:ext>
            </a:extLst>
          </p:cNvPr>
          <p:cNvSpPr/>
          <p:nvPr/>
        </p:nvSpPr>
        <p:spPr>
          <a:xfrm>
            <a:off x="7593981" y="1879267"/>
            <a:ext cx="2550509" cy="56871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Type in the URL here in as Initial URL</a:t>
            </a:r>
            <a:endParaRPr lang="en-US" b="1" dirty="0"/>
          </a:p>
        </p:txBody>
      </p:sp>
      <p:sp>
        <p:nvSpPr>
          <p:cNvPr id="19" name="Rectangle 18">
            <a:extLst>
              <a:ext uri="{FF2B5EF4-FFF2-40B4-BE49-F238E27FC236}">
                <a16:creationId xmlns:a16="http://schemas.microsoft.com/office/drawing/2014/main" id="{76F9665F-0E8A-BDD5-67B8-13604CECBC0A}"/>
              </a:ext>
            </a:extLst>
          </p:cNvPr>
          <p:cNvSpPr/>
          <p:nvPr/>
        </p:nvSpPr>
        <p:spPr>
          <a:xfrm>
            <a:off x="8791291" y="2696157"/>
            <a:ext cx="2550509" cy="85732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You can change the window state to </a:t>
            </a:r>
            <a:r>
              <a:rPr lang="en-US" b="1" dirty="0"/>
              <a:t>Maximized</a:t>
            </a:r>
            <a:r>
              <a:rPr lang="en-US" dirty="0"/>
              <a:t>.</a:t>
            </a:r>
            <a:endParaRPr lang="en-US" b="1" dirty="0"/>
          </a:p>
        </p:txBody>
      </p:sp>
      <p:pic>
        <p:nvPicPr>
          <p:cNvPr id="10" name="Picture 9">
            <a:extLst>
              <a:ext uri="{FF2B5EF4-FFF2-40B4-BE49-F238E27FC236}">
                <a16:creationId xmlns:a16="http://schemas.microsoft.com/office/drawing/2014/main" id="{9FD19D09-7F5D-4004-9E85-9593D6E68872}"/>
              </a:ext>
            </a:extLst>
          </p:cNvPr>
          <p:cNvPicPr>
            <a:picLocks noChangeAspect="1"/>
          </p:cNvPicPr>
          <p:nvPr/>
        </p:nvPicPr>
        <p:blipFill>
          <a:blip r:embed="rId4"/>
          <a:stretch>
            <a:fillRect/>
          </a:stretch>
        </p:blipFill>
        <p:spPr>
          <a:xfrm>
            <a:off x="2717959" y="1113794"/>
            <a:ext cx="2353090" cy="444948"/>
          </a:xfrm>
          <a:prstGeom prst="rect">
            <a:avLst/>
          </a:prstGeom>
        </p:spPr>
      </p:pic>
    </p:spTree>
    <p:extLst>
      <p:ext uri="{BB962C8B-B14F-4D97-AF65-F5344CB8AC3E}">
        <p14:creationId xmlns:p14="http://schemas.microsoft.com/office/powerpoint/2010/main" val="277944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FFCC72-5775-42A1-A3F6-1D6A37BCFD43}"/>
              </a:ext>
            </a:extLst>
          </p:cNvPr>
          <p:cNvPicPr>
            <a:picLocks noChangeAspect="1"/>
          </p:cNvPicPr>
          <p:nvPr/>
        </p:nvPicPr>
        <p:blipFill rotWithShape="1">
          <a:blip r:embed="rId2"/>
          <a:srcRect r="27519"/>
          <a:stretch/>
        </p:blipFill>
        <p:spPr>
          <a:xfrm>
            <a:off x="230117" y="1475519"/>
            <a:ext cx="4639596" cy="4502381"/>
          </a:xfrm>
          <a:prstGeom prst="rect">
            <a:avLst/>
          </a:prstGeom>
          <a:ln>
            <a:solidFill>
              <a:schemeClr val="tx1"/>
            </a:solidFill>
          </a:ln>
        </p:spPr>
      </p:pic>
      <p:sp>
        <p:nvSpPr>
          <p:cNvPr id="6" name="Rectangle 5">
            <a:extLst>
              <a:ext uri="{FF2B5EF4-FFF2-40B4-BE49-F238E27FC236}">
                <a16:creationId xmlns:a16="http://schemas.microsoft.com/office/drawing/2014/main" id="{430FE000-989C-936B-058B-1D7B94D07FA6}"/>
              </a:ext>
            </a:extLst>
          </p:cNvPr>
          <p:cNvSpPr/>
          <p:nvPr/>
        </p:nvSpPr>
        <p:spPr>
          <a:xfrm>
            <a:off x="230116" y="189424"/>
            <a:ext cx="4799010" cy="10096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solidFill>
                  <a:srgbClr val="C00000"/>
                </a:solidFill>
              </a:rPr>
              <a:t>To start Form Automation, begin by opening the Form in Edge browser </a:t>
            </a:r>
          </a:p>
        </p:txBody>
      </p:sp>
      <p:grpSp>
        <p:nvGrpSpPr>
          <p:cNvPr id="19" name="Group 18">
            <a:extLst>
              <a:ext uri="{FF2B5EF4-FFF2-40B4-BE49-F238E27FC236}">
                <a16:creationId xmlns:a16="http://schemas.microsoft.com/office/drawing/2014/main" id="{28722210-0D2E-BCBB-19C0-01AD3CDA19DB}"/>
              </a:ext>
            </a:extLst>
          </p:cNvPr>
          <p:cNvGrpSpPr/>
          <p:nvPr/>
        </p:nvGrpSpPr>
        <p:grpSpPr>
          <a:xfrm>
            <a:off x="5211730" y="114996"/>
            <a:ext cx="6218526" cy="6172028"/>
            <a:chOff x="5211730" y="114996"/>
            <a:chExt cx="6218526" cy="6172028"/>
          </a:xfrm>
        </p:grpSpPr>
        <p:grpSp>
          <p:nvGrpSpPr>
            <p:cNvPr id="16" name="Group 15">
              <a:extLst>
                <a:ext uri="{FF2B5EF4-FFF2-40B4-BE49-F238E27FC236}">
                  <a16:creationId xmlns:a16="http://schemas.microsoft.com/office/drawing/2014/main" id="{F28C18A9-0820-EAE8-508F-0BD6634F10AE}"/>
                </a:ext>
              </a:extLst>
            </p:cNvPr>
            <p:cNvGrpSpPr/>
            <p:nvPr/>
          </p:nvGrpSpPr>
          <p:grpSpPr>
            <a:xfrm>
              <a:off x="5211730" y="114996"/>
              <a:ext cx="6218526" cy="6172028"/>
              <a:chOff x="5211730" y="114996"/>
              <a:chExt cx="6218526" cy="6172028"/>
            </a:xfrm>
          </p:grpSpPr>
          <p:pic>
            <p:nvPicPr>
              <p:cNvPr id="8" name="Picture 7">
                <a:extLst>
                  <a:ext uri="{FF2B5EF4-FFF2-40B4-BE49-F238E27FC236}">
                    <a16:creationId xmlns:a16="http://schemas.microsoft.com/office/drawing/2014/main" id="{414CC359-0D82-80BC-EBCB-D96ADB9B0E8E}"/>
                  </a:ext>
                </a:extLst>
              </p:cNvPr>
              <p:cNvPicPr>
                <a:picLocks noChangeAspect="1"/>
              </p:cNvPicPr>
              <p:nvPr/>
            </p:nvPicPr>
            <p:blipFill>
              <a:blip r:embed="rId3"/>
              <a:stretch>
                <a:fillRect/>
              </a:stretch>
            </p:blipFill>
            <p:spPr>
              <a:xfrm>
                <a:off x="5211730" y="189424"/>
                <a:ext cx="6218526" cy="1009650"/>
              </a:xfrm>
              <a:prstGeom prst="rect">
                <a:avLst/>
              </a:prstGeom>
              <a:ln>
                <a:solidFill>
                  <a:schemeClr val="tx1"/>
                </a:solidFill>
              </a:ln>
            </p:spPr>
          </p:pic>
          <p:sp>
            <p:nvSpPr>
              <p:cNvPr id="9" name="Rectangle 8">
                <a:extLst>
                  <a:ext uri="{FF2B5EF4-FFF2-40B4-BE49-F238E27FC236}">
                    <a16:creationId xmlns:a16="http://schemas.microsoft.com/office/drawing/2014/main" id="{ADE5332E-0286-E873-A17E-B115EC751BD7}"/>
                  </a:ext>
                </a:extLst>
              </p:cNvPr>
              <p:cNvSpPr/>
              <p:nvPr/>
            </p:nvSpPr>
            <p:spPr>
              <a:xfrm>
                <a:off x="9494874" y="189424"/>
                <a:ext cx="648586" cy="554855"/>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0" name="Straight Arrow Connector 9">
                <a:extLst>
                  <a:ext uri="{FF2B5EF4-FFF2-40B4-BE49-F238E27FC236}">
                    <a16:creationId xmlns:a16="http://schemas.microsoft.com/office/drawing/2014/main" id="{920B90E4-8D4A-524E-5D75-EACE4FCD3376}"/>
                  </a:ext>
                </a:extLst>
              </p:cNvPr>
              <p:cNvCxnSpPr>
                <a:cxnSpLocks/>
              </p:cNvCxnSpPr>
              <p:nvPr/>
            </p:nvCxnSpPr>
            <p:spPr>
              <a:xfrm flipH="1">
                <a:off x="10143460" y="114996"/>
                <a:ext cx="772191" cy="36623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BA5267C-4D1A-43B3-DF75-E1E15F282E1B}"/>
                  </a:ext>
                </a:extLst>
              </p:cNvPr>
              <p:cNvSpPr/>
              <p:nvPr/>
            </p:nvSpPr>
            <p:spPr>
              <a:xfrm>
                <a:off x="8879747" y="1475519"/>
                <a:ext cx="2550509" cy="85732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The record button allows you to record every step in filling up the form.</a:t>
                </a:r>
                <a:endParaRPr lang="en-US" b="1" dirty="0"/>
              </a:p>
            </p:txBody>
          </p:sp>
          <p:pic>
            <p:nvPicPr>
              <p:cNvPr id="15" name="Picture 14">
                <a:extLst>
                  <a:ext uri="{FF2B5EF4-FFF2-40B4-BE49-F238E27FC236}">
                    <a16:creationId xmlns:a16="http://schemas.microsoft.com/office/drawing/2014/main" id="{087F7CF0-518F-F94B-7787-FF46672AB392}"/>
                  </a:ext>
                </a:extLst>
              </p:cNvPr>
              <p:cNvPicPr>
                <a:picLocks noChangeAspect="1"/>
              </p:cNvPicPr>
              <p:nvPr/>
            </p:nvPicPr>
            <p:blipFill>
              <a:blip r:embed="rId4"/>
              <a:stretch>
                <a:fillRect/>
              </a:stretch>
            </p:blipFill>
            <p:spPr>
              <a:xfrm>
                <a:off x="5563934" y="1475519"/>
                <a:ext cx="2994713" cy="4811505"/>
              </a:xfrm>
              <a:prstGeom prst="rect">
                <a:avLst/>
              </a:prstGeom>
            </p:spPr>
          </p:pic>
        </p:grpSp>
        <p:cxnSp>
          <p:nvCxnSpPr>
            <p:cNvPr id="17" name="Straight Arrow Connector 16">
              <a:extLst>
                <a:ext uri="{FF2B5EF4-FFF2-40B4-BE49-F238E27FC236}">
                  <a16:creationId xmlns:a16="http://schemas.microsoft.com/office/drawing/2014/main" id="{4231E2BC-750A-65C4-DFE7-38F9FB136BC6}"/>
                </a:ext>
              </a:extLst>
            </p:cNvPr>
            <p:cNvCxnSpPr>
              <a:cxnSpLocks/>
            </p:cNvCxnSpPr>
            <p:nvPr/>
          </p:nvCxnSpPr>
          <p:spPr>
            <a:xfrm flipH="1">
              <a:off x="7371906" y="4424726"/>
              <a:ext cx="772191" cy="36623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577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3E1F827-B6A9-F0A8-D34E-CB97639EDC9D}"/>
              </a:ext>
            </a:extLst>
          </p:cNvPr>
          <p:cNvGrpSpPr/>
          <p:nvPr/>
        </p:nvGrpSpPr>
        <p:grpSpPr>
          <a:xfrm>
            <a:off x="499888" y="495379"/>
            <a:ext cx="8236373" cy="5505733"/>
            <a:chOff x="499888" y="495379"/>
            <a:chExt cx="8236373" cy="5505733"/>
          </a:xfrm>
        </p:grpSpPr>
        <p:pic>
          <p:nvPicPr>
            <p:cNvPr id="12" name="Picture 11">
              <a:extLst>
                <a:ext uri="{FF2B5EF4-FFF2-40B4-BE49-F238E27FC236}">
                  <a16:creationId xmlns:a16="http://schemas.microsoft.com/office/drawing/2014/main" id="{22A3499F-45B4-9A13-4D0D-2317AECBA058}"/>
                </a:ext>
              </a:extLst>
            </p:cNvPr>
            <p:cNvPicPr>
              <a:picLocks noChangeAspect="1"/>
            </p:cNvPicPr>
            <p:nvPr/>
          </p:nvPicPr>
          <p:blipFill>
            <a:blip r:embed="rId2"/>
            <a:stretch>
              <a:fillRect/>
            </a:stretch>
          </p:blipFill>
          <p:spPr>
            <a:xfrm>
              <a:off x="499888" y="495379"/>
              <a:ext cx="8236373" cy="5505733"/>
            </a:xfrm>
            <a:prstGeom prst="rect">
              <a:avLst/>
            </a:prstGeom>
            <a:ln>
              <a:solidFill>
                <a:schemeClr val="tx1"/>
              </a:solidFill>
            </a:ln>
          </p:spPr>
        </p:pic>
        <p:sp>
          <p:nvSpPr>
            <p:cNvPr id="13" name="TextBox 12">
              <a:extLst>
                <a:ext uri="{FF2B5EF4-FFF2-40B4-BE49-F238E27FC236}">
                  <a16:creationId xmlns:a16="http://schemas.microsoft.com/office/drawing/2014/main" id="{B52EC266-C769-D609-735C-B89428B34977}"/>
                </a:ext>
              </a:extLst>
            </p:cNvPr>
            <p:cNvSpPr txBox="1"/>
            <p:nvPr/>
          </p:nvSpPr>
          <p:spPr>
            <a:xfrm>
              <a:off x="5634605" y="1644243"/>
              <a:ext cx="774584" cy="276999"/>
            </a:xfrm>
            <a:prstGeom prst="rect">
              <a:avLst/>
            </a:prstGeom>
            <a:solidFill>
              <a:schemeClr val="bg1"/>
            </a:solidFill>
          </p:spPr>
          <p:txBody>
            <a:bodyPr wrap="square" rtlCol="0">
              <a:spAutoFit/>
            </a:bodyPr>
            <a:lstStyle/>
            <a:p>
              <a:r>
                <a:rPr lang="en-SG" sz="1200" dirty="0"/>
                <a:t>chrome</a:t>
              </a:r>
            </a:p>
          </p:txBody>
        </p:sp>
      </p:grpSp>
      <p:cxnSp>
        <p:nvCxnSpPr>
          <p:cNvPr id="6" name="Straight Arrow Connector 5">
            <a:extLst>
              <a:ext uri="{FF2B5EF4-FFF2-40B4-BE49-F238E27FC236}">
                <a16:creationId xmlns:a16="http://schemas.microsoft.com/office/drawing/2014/main" id="{83B50424-C903-1BAD-1E2D-F1FA23E9A04B}"/>
              </a:ext>
            </a:extLst>
          </p:cNvPr>
          <p:cNvCxnSpPr>
            <a:cxnSpLocks/>
          </p:cNvCxnSpPr>
          <p:nvPr/>
        </p:nvCxnSpPr>
        <p:spPr>
          <a:xfrm flipH="1">
            <a:off x="8350165" y="575740"/>
            <a:ext cx="772191" cy="36623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2144A97-2410-93A4-66AB-7B766981B8EC}"/>
              </a:ext>
            </a:extLst>
          </p:cNvPr>
          <p:cNvSpPr/>
          <p:nvPr/>
        </p:nvSpPr>
        <p:spPr>
          <a:xfrm>
            <a:off x="9141603" y="330195"/>
            <a:ext cx="2550509" cy="85732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After you start recording, begin click each step and texting in each field.</a:t>
            </a:r>
            <a:endParaRPr lang="en-US" b="1" dirty="0"/>
          </a:p>
        </p:txBody>
      </p:sp>
      <p:sp>
        <p:nvSpPr>
          <p:cNvPr id="8" name="Rectangle 7">
            <a:extLst>
              <a:ext uri="{FF2B5EF4-FFF2-40B4-BE49-F238E27FC236}">
                <a16:creationId xmlns:a16="http://schemas.microsoft.com/office/drawing/2014/main" id="{478B54B7-FCD2-B88D-0297-0C65F7455C5F}"/>
              </a:ext>
            </a:extLst>
          </p:cNvPr>
          <p:cNvSpPr/>
          <p:nvPr/>
        </p:nvSpPr>
        <p:spPr>
          <a:xfrm>
            <a:off x="9141603" y="1327882"/>
            <a:ext cx="2550509" cy="189378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The red </a:t>
            </a:r>
            <a:r>
              <a:rPr lang="en-US" dirty="0" err="1"/>
              <a:t>colour</a:t>
            </a:r>
            <a:r>
              <a:rPr lang="en-US" dirty="0"/>
              <a:t> boxes shows the control you are trying to automate.</a:t>
            </a:r>
          </a:p>
          <a:p>
            <a:pPr algn="ctr"/>
            <a:endParaRPr lang="en-US" b="1" dirty="0"/>
          </a:p>
          <a:p>
            <a:pPr algn="ctr"/>
            <a:r>
              <a:rPr lang="en-US" b="1" dirty="0"/>
              <a:t>You can choose to use any test data first.</a:t>
            </a:r>
          </a:p>
        </p:txBody>
      </p:sp>
      <p:cxnSp>
        <p:nvCxnSpPr>
          <p:cNvPr id="9" name="Straight Arrow Connector 8">
            <a:extLst>
              <a:ext uri="{FF2B5EF4-FFF2-40B4-BE49-F238E27FC236}">
                <a16:creationId xmlns:a16="http://schemas.microsoft.com/office/drawing/2014/main" id="{151CDFBE-82A2-F095-6014-D8A9109D7168}"/>
              </a:ext>
            </a:extLst>
          </p:cNvPr>
          <p:cNvCxnSpPr>
            <a:cxnSpLocks/>
          </p:cNvCxnSpPr>
          <p:nvPr/>
        </p:nvCxnSpPr>
        <p:spPr>
          <a:xfrm flipH="1">
            <a:off x="3558426" y="4215619"/>
            <a:ext cx="772191" cy="36623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112D29-1F7A-144D-7005-C0A45637A250}"/>
              </a:ext>
            </a:extLst>
          </p:cNvPr>
          <p:cNvCxnSpPr>
            <a:cxnSpLocks/>
          </p:cNvCxnSpPr>
          <p:nvPr/>
        </p:nvCxnSpPr>
        <p:spPr>
          <a:xfrm flipH="1">
            <a:off x="8369412" y="2026306"/>
            <a:ext cx="772191" cy="36623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975AD37-BB67-C0E3-D451-1CAE3912E3AE}"/>
              </a:ext>
            </a:extLst>
          </p:cNvPr>
          <p:cNvSpPr/>
          <p:nvPr/>
        </p:nvSpPr>
        <p:spPr>
          <a:xfrm>
            <a:off x="9141603" y="3429000"/>
            <a:ext cx="2550509" cy="24468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You can pause anytime by using the pause button. You can also remove any of the steps if it is incorrect.</a:t>
            </a:r>
          </a:p>
          <a:p>
            <a:pPr algn="ctr"/>
            <a:endParaRPr lang="en-US" b="1" dirty="0"/>
          </a:p>
          <a:p>
            <a:pPr algn="ctr"/>
            <a:r>
              <a:rPr lang="en-US" b="1" dirty="0"/>
              <a:t>Continue until all the fields are filled up</a:t>
            </a:r>
          </a:p>
        </p:txBody>
      </p:sp>
    </p:spTree>
    <p:extLst>
      <p:ext uri="{BB962C8B-B14F-4D97-AF65-F5344CB8AC3E}">
        <p14:creationId xmlns:p14="http://schemas.microsoft.com/office/powerpoint/2010/main" val="38972457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DC1539-B896-A20F-2818-E6C4C5CAA294}"/>
              </a:ext>
            </a:extLst>
          </p:cNvPr>
          <p:cNvPicPr>
            <a:picLocks noChangeAspect="1"/>
          </p:cNvPicPr>
          <p:nvPr/>
        </p:nvPicPr>
        <p:blipFill>
          <a:blip r:embed="rId2"/>
          <a:stretch>
            <a:fillRect/>
          </a:stretch>
        </p:blipFill>
        <p:spPr>
          <a:xfrm>
            <a:off x="6242615" y="516146"/>
            <a:ext cx="5816899" cy="4826248"/>
          </a:xfrm>
          <a:prstGeom prst="rect">
            <a:avLst/>
          </a:prstGeom>
        </p:spPr>
      </p:pic>
      <p:pic>
        <p:nvPicPr>
          <p:cNvPr id="5" name="Picture 4">
            <a:extLst>
              <a:ext uri="{FF2B5EF4-FFF2-40B4-BE49-F238E27FC236}">
                <a16:creationId xmlns:a16="http://schemas.microsoft.com/office/drawing/2014/main" id="{F4DD96DE-77BE-3D78-655D-805C32C0AE56}"/>
              </a:ext>
            </a:extLst>
          </p:cNvPr>
          <p:cNvPicPr>
            <a:picLocks noChangeAspect="1"/>
          </p:cNvPicPr>
          <p:nvPr/>
        </p:nvPicPr>
        <p:blipFill>
          <a:blip r:embed="rId3"/>
          <a:stretch>
            <a:fillRect/>
          </a:stretch>
        </p:blipFill>
        <p:spPr>
          <a:xfrm>
            <a:off x="233036" y="1797174"/>
            <a:ext cx="5473981" cy="3816546"/>
          </a:xfrm>
          <a:prstGeom prst="rect">
            <a:avLst/>
          </a:prstGeom>
          <a:ln>
            <a:solidFill>
              <a:schemeClr val="tx1"/>
            </a:solidFill>
          </a:ln>
        </p:spPr>
      </p:pic>
      <p:sp>
        <p:nvSpPr>
          <p:cNvPr id="6" name="Rectangle 5">
            <a:extLst>
              <a:ext uri="{FF2B5EF4-FFF2-40B4-BE49-F238E27FC236}">
                <a16:creationId xmlns:a16="http://schemas.microsoft.com/office/drawing/2014/main" id="{BFFFC18F-993F-05AF-1233-4166533EE909}"/>
              </a:ext>
            </a:extLst>
          </p:cNvPr>
          <p:cNvSpPr/>
          <p:nvPr/>
        </p:nvSpPr>
        <p:spPr>
          <a:xfrm>
            <a:off x="233036" y="170120"/>
            <a:ext cx="4021504" cy="150982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After you are done with the recording, you can see the generated actions.</a:t>
            </a:r>
          </a:p>
          <a:p>
            <a:pPr algn="ctr"/>
            <a:endParaRPr lang="en-US" b="1" dirty="0"/>
          </a:p>
          <a:p>
            <a:pPr algn="ctr"/>
            <a:r>
              <a:rPr lang="en-US" b="1" dirty="0"/>
              <a:t>Double click the first Populate text. This is for name.</a:t>
            </a:r>
          </a:p>
        </p:txBody>
      </p:sp>
      <p:cxnSp>
        <p:nvCxnSpPr>
          <p:cNvPr id="7" name="Straight Arrow Connector 6">
            <a:extLst>
              <a:ext uri="{FF2B5EF4-FFF2-40B4-BE49-F238E27FC236}">
                <a16:creationId xmlns:a16="http://schemas.microsoft.com/office/drawing/2014/main" id="{1899B6A0-0D23-2910-4330-C95EFF9C32BF}"/>
              </a:ext>
            </a:extLst>
          </p:cNvPr>
          <p:cNvCxnSpPr>
            <a:cxnSpLocks/>
            <a:stCxn id="8" idx="3"/>
          </p:cNvCxnSpPr>
          <p:nvPr/>
        </p:nvCxnSpPr>
        <p:spPr>
          <a:xfrm flipV="1">
            <a:off x="5707017" y="3705447"/>
            <a:ext cx="535598" cy="44361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C893D7-1EC4-E1E2-4F13-A53556F4BAD7}"/>
              </a:ext>
            </a:extLst>
          </p:cNvPr>
          <p:cNvSpPr/>
          <p:nvPr/>
        </p:nvSpPr>
        <p:spPr>
          <a:xfrm>
            <a:off x="1499191" y="3888564"/>
            <a:ext cx="4207826" cy="520995"/>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4" name="Straight Arrow Connector 13">
            <a:extLst>
              <a:ext uri="{FF2B5EF4-FFF2-40B4-BE49-F238E27FC236}">
                <a16:creationId xmlns:a16="http://schemas.microsoft.com/office/drawing/2014/main" id="{6265C812-4C1E-2F36-90DE-79CB7BAA4432}"/>
              </a:ext>
            </a:extLst>
          </p:cNvPr>
          <p:cNvCxnSpPr>
            <a:cxnSpLocks/>
          </p:cNvCxnSpPr>
          <p:nvPr/>
        </p:nvCxnSpPr>
        <p:spPr>
          <a:xfrm flipV="1">
            <a:off x="8439371" y="3429000"/>
            <a:ext cx="77308" cy="120236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A1DE375-AAF8-2B7C-D5EB-A932DFB4AA4A}"/>
              </a:ext>
            </a:extLst>
          </p:cNvPr>
          <p:cNvSpPr/>
          <p:nvPr/>
        </p:nvSpPr>
        <p:spPr>
          <a:xfrm>
            <a:off x="7355333" y="4579520"/>
            <a:ext cx="2550509" cy="132154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Type %row[‘Name’]%</a:t>
            </a:r>
          </a:p>
          <a:p>
            <a:pPr algn="ctr"/>
            <a:endParaRPr lang="en-US" b="1" dirty="0"/>
          </a:p>
          <a:p>
            <a:pPr algn="ctr"/>
            <a:r>
              <a:rPr lang="en-US" b="1" dirty="0"/>
              <a:t>Name is the column name in the excel file.</a:t>
            </a:r>
          </a:p>
        </p:txBody>
      </p:sp>
      <p:cxnSp>
        <p:nvCxnSpPr>
          <p:cNvPr id="17" name="Straight Arrow Connector 16">
            <a:extLst>
              <a:ext uri="{FF2B5EF4-FFF2-40B4-BE49-F238E27FC236}">
                <a16:creationId xmlns:a16="http://schemas.microsoft.com/office/drawing/2014/main" id="{5388FB6C-A8D0-4EBC-03E3-BC98B385F5E2}"/>
              </a:ext>
            </a:extLst>
          </p:cNvPr>
          <p:cNvCxnSpPr>
            <a:cxnSpLocks/>
          </p:cNvCxnSpPr>
          <p:nvPr/>
        </p:nvCxnSpPr>
        <p:spPr>
          <a:xfrm flipV="1">
            <a:off x="10164726" y="5020549"/>
            <a:ext cx="404135" cy="32184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5131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FBBC17D-BF80-AC4A-0F67-5C9523B29DDC}"/>
              </a:ext>
            </a:extLst>
          </p:cNvPr>
          <p:cNvPicPr>
            <a:picLocks noGrp="1" noChangeAspect="1"/>
          </p:cNvPicPr>
          <p:nvPr>
            <p:ph idx="1"/>
          </p:nvPr>
        </p:nvPicPr>
        <p:blipFill rotWithShape="1">
          <a:blip r:embed="rId2"/>
          <a:srcRect l="16367" r="5219"/>
          <a:stretch/>
        </p:blipFill>
        <p:spPr>
          <a:xfrm>
            <a:off x="198782" y="114991"/>
            <a:ext cx="5698434" cy="5980529"/>
          </a:xfrm>
        </p:spPr>
      </p:pic>
      <p:pic>
        <p:nvPicPr>
          <p:cNvPr id="7" name="Picture 6">
            <a:extLst>
              <a:ext uri="{FF2B5EF4-FFF2-40B4-BE49-F238E27FC236}">
                <a16:creationId xmlns:a16="http://schemas.microsoft.com/office/drawing/2014/main" id="{5357AF8A-D41B-A449-66FE-F989FD86475B}"/>
              </a:ext>
            </a:extLst>
          </p:cNvPr>
          <p:cNvPicPr>
            <a:picLocks noChangeAspect="1"/>
          </p:cNvPicPr>
          <p:nvPr/>
        </p:nvPicPr>
        <p:blipFill>
          <a:blip r:embed="rId3"/>
          <a:stretch>
            <a:fillRect/>
          </a:stretch>
        </p:blipFill>
        <p:spPr>
          <a:xfrm>
            <a:off x="6096000" y="284922"/>
            <a:ext cx="6076950" cy="5848350"/>
          </a:xfrm>
          <a:prstGeom prst="rect">
            <a:avLst/>
          </a:prstGeom>
        </p:spPr>
      </p:pic>
      <p:pic>
        <p:nvPicPr>
          <p:cNvPr id="9" name="Picture 8">
            <a:extLst>
              <a:ext uri="{FF2B5EF4-FFF2-40B4-BE49-F238E27FC236}">
                <a16:creationId xmlns:a16="http://schemas.microsoft.com/office/drawing/2014/main" id="{D53F4972-C61C-1411-22AE-8E939C0F57F3}"/>
              </a:ext>
            </a:extLst>
          </p:cNvPr>
          <p:cNvPicPr>
            <a:picLocks noChangeAspect="1"/>
          </p:cNvPicPr>
          <p:nvPr/>
        </p:nvPicPr>
        <p:blipFill>
          <a:blip r:embed="rId4"/>
          <a:stretch>
            <a:fillRect/>
          </a:stretch>
        </p:blipFill>
        <p:spPr>
          <a:xfrm>
            <a:off x="6652591" y="6095520"/>
            <a:ext cx="5321575" cy="762480"/>
          </a:xfrm>
          <a:prstGeom prst="rect">
            <a:avLst/>
          </a:prstGeom>
        </p:spPr>
      </p:pic>
      <p:sp>
        <p:nvSpPr>
          <p:cNvPr id="10" name="Rectangle 9">
            <a:extLst>
              <a:ext uri="{FF2B5EF4-FFF2-40B4-BE49-F238E27FC236}">
                <a16:creationId xmlns:a16="http://schemas.microsoft.com/office/drawing/2014/main" id="{8C1DCE29-4BDD-C0A5-6C01-62876268E7E5}"/>
              </a:ext>
            </a:extLst>
          </p:cNvPr>
          <p:cNvSpPr/>
          <p:nvPr/>
        </p:nvSpPr>
        <p:spPr>
          <a:xfrm>
            <a:off x="344556" y="384314"/>
            <a:ext cx="5552659" cy="571120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A18B8DD8-8344-4F5B-769D-E688CA771AC4}"/>
              </a:ext>
            </a:extLst>
          </p:cNvPr>
          <p:cNvSpPr/>
          <p:nvPr/>
        </p:nvSpPr>
        <p:spPr>
          <a:xfrm>
            <a:off x="6358145" y="267048"/>
            <a:ext cx="5552659" cy="659095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21227DF4-F35E-E08F-3ADE-F0545BBA501E}"/>
              </a:ext>
            </a:extLst>
          </p:cNvPr>
          <p:cNvSpPr/>
          <p:nvPr/>
        </p:nvSpPr>
        <p:spPr>
          <a:xfrm>
            <a:off x="470439" y="6155609"/>
            <a:ext cx="4835106" cy="66077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After changing the values, we will see something similar</a:t>
            </a:r>
          </a:p>
        </p:txBody>
      </p:sp>
    </p:spTree>
    <p:extLst>
      <p:ext uri="{BB962C8B-B14F-4D97-AF65-F5344CB8AC3E}">
        <p14:creationId xmlns:p14="http://schemas.microsoft.com/office/powerpoint/2010/main" val="28537516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FFC18F-993F-05AF-1233-4166533EE909}"/>
              </a:ext>
            </a:extLst>
          </p:cNvPr>
          <p:cNvSpPr/>
          <p:nvPr/>
        </p:nvSpPr>
        <p:spPr>
          <a:xfrm>
            <a:off x="915581" y="329608"/>
            <a:ext cx="4021504" cy="150982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Now, do the same for ALL of the Populate text field on web page actions. Keep in mind the value that should be in the text box.</a:t>
            </a:r>
            <a:endParaRPr lang="en-US" b="1" dirty="0"/>
          </a:p>
        </p:txBody>
      </p:sp>
      <p:graphicFrame>
        <p:nvGraphicFramePr>
          <p:cNvPr id="9" name="Table 10">
            <a:extLst>
              <a:ext uri="{FF2B5EF4-FFF2-40B4-BE49-F238E27FC236}">
                <a16:creationId xmlns:a16="http://schemas.microsoft.com/office/drawing/2014/main" id="{453A4716-68F1-D5AD-B0D1-7B386A6ABA61}"/>
              </a:ext>
            </a:extLst>
          </p:cNvPr>
          <p:cNvGraphicFramePr>
            <a:graphicFrameLocks noGrp="1"/>
          </p:cNvGraphicFramePr>
          <p:nvPr>
            <p:extLst>
              <p:ext uri="{D42A27DB-BD31-4B8C-83A1-F6EECF244321}">
                <p14:modId xmlns:p14="http://schemas.microsoft.com/office/powerpoint/2010/main" val="4030270876"/>
              </p:ext>
            </p:extLst>
          </p:nvPr>
        </p:nvGraphicFramePr>
        <p:xfrm>
          <a:off x="734828" y="1942410"/>
          <a:ext cx="5741276" cy="4324350"/>
        </p:xfrm>
        <a:graphic>
          <a:graphicData uri="http://schemas.openxmlformats.org/drawingml/2006/table">
            <a:tbl>
              <a:tblPr firstRow="1" bandRow="1">
                <a:tableStyleId>{5C22544A-7EE6-4342-B048-85BDC9FD1C3A}</a:tableStyleId>
              </a:tblPr>
              <a:tblGrid>
                <a:gridCol w="2340453">
                  <a:extLst>
                    <a:ext uri="{9D8B030D-6E8A-4147-A177-3AD203B41FA5}">
                      <a16:colId xmlns:a16="http://schemas.microsoft.com/office/drawing/2014/main" val="3373597221"/>
                    </a:ext>
                  </a:extLst>
                </a:gridCol>
                <a:gridCol w="3400823">
                  <a:extLst>
                    <a:ext uri="{9D8B030D-6E8A-4147-A177-3AD203B41FA5}">
                      <a16:colId xmlns:a16="http://schemas.microsoft.com/office/drawing/2014/main" val="3900688798"/>
                    </a:ext>
                  </a:extLst>
                </a:gridCol>
              </a:tblGrid>
              <a:tr h="370840">
                <a:tc>
                  <a:txBody>
                    <a:bodyPr/>
                    <a:lstStyle/>
                    <a:p>
                      <a:r>
                        <a:rPr lang="en-SG" dirty="0" err="1"/>
                        <a:t>DataFields</a:t>
                      </a:r>
                      <a:r>
                        <a:rPr lang="en-SG" dirty="0"/>
                        <a:t> </a:t>
                      </a:r>
                    </a:p>
                  </a:txBody>
                  <a:tcPr/>
                </a:tc>
                <a:tc>
                  <a:txBody>
                    <a:bodyPr/>
                    <a:lstStyle/>
                    <a:p>
                      <a:r>
                        <a:rPr lang="en-SG" dirty="0"/>
                        <a:t>Control</a:t>
                      </a:r>
                    </a:p>
                  </a:txBody>
                  <a:tcPr/>
                </a:tc>
                <a:extLst>
                  <a:ext uri="{0D108BD9-81ED-4DB2-BD59-A6C34878D82A}">
                    <a16:rowId xmlns:a16="http://schemas.microsoft.com/office/drawing/2014/main" val="831323570"/>
                  </a:ext>
                </a:extLst>
              </a:tr>
              <a:tr h="370840">
                <a:tc>
                  <a:txBody>
                    <a:bodyPr/>
                    <a:lstStyle/>
                    <a:p>
                      <a:pPr algn="l" fontAlgn="b"/>
                      <a:r>
                        <a:rPr lang="en-SG" sz="2000" b="1" i="0" u="none" strike="noStrike" dirty="0">
                          <a:solidFill>
                            <a:srgbClr val="000000"/>
                          </a:solidFill>
                          <a:effectLst/>
                          <a:latin typeface="Calibri" panose="020F0502020204030204" pitchFamily="34" charset="0"/>
                        </a:rPr>
                        <a:t>Name</a:t>
                      </a:r>
                    </a:p>
                  </a:txBody>
                  <a:tcPr marL="6350" marR="6350" marT="6350" marB="0" anchor="b"/>
                </a:tc>
                <a:tc>
                  <a:txBody>
                    <a:bodyPr/>
                    <a:lstStyle/>
                    <a:p>
                      <a:pPr algn="l" fontAlgn="b"/>
                      <a:r>
                        <a:rPr lang="en-SG" sz="1800" b="0" i="0" u="none" strike="noStrike" dirty="0">
                          <a:solidFill>
                            <a:schemeClr val="tx1"/>
                          </a:solidFill>
                          <a:effectLst/>
                          <a:latin typeface="Calibri" panose="020F0502020204030204" pitchFamily="34" charset="0"/>
                        </a:rPr>
                        <a:t>Populate Text</a:t>
                      </a:r>
                    </a:p>
                  </a:txBody>
                  <a:tcPr marL="6350" marR="6350" marT="6350" marB="0" anchor="b"/>
                </a:tc>
                <a:extLst>
                  <a:ext uri="{0D108BD9-81ED-4DB2-BD59-A6C34878D82A}">
                    <a16:rowId xmlns:a16="http://schemas.microsoft.com/office/drawing/2014/main" val="547095111"/>
                  </a:ext>
                </a:extLst>
              </a:tr>
              <a:tr h="370840">
                <a:tc>
                  <a:txBody>
                    <a:bodyPr/>
                    <a:lstStyle/>
                    <a:p>
                      <a:pPr algn="l" fontAlgn="b"/>
                      <a:r>
                        <a:rPr lang="en-SG" sz="2000" b="1" i="0" u="none" strike="noStrike" dirty="0">
                          <a:solidFill>
                            <a:srgbClr val="000000"/>
                          </a:solidFill>
                          <a:effectLst/>
                          <a:latin typeface="Calibri" panose="020F0502020204030204" pitchFamily="34" charset="0"/>
                        </a:rPr>
                        <a:t>Status</a:t>
                      </a:r>
                    </a:p>
                  </a:txBody>
                  <a:tcPr marL="6350" marR="6350" marT="6350" marB="0" anchor="b"/>
                </a:tc>
                <a:tc>
                  <a:txBody>
                    <a:bodyPr/>
                    <a:lstStyle/>
                    <a:p>
                      <a:pPr algn="l" fontAlgn="b"/>
                      <a:r>
                        <a:rPr lang="en-SG" sz="1800" b="0" i="0" u="none" strike="noStrike">
                          <a:solidFill>
                            <a:schemeClr val="tx1"/>
                          </a:solidFill>
                          <a:effectLst/>
                          <a:latin typeface="Calibri" panose="020F0502020204030204" pitchFamily="34" charset="0"/>
                        </a:rPr>
                        <a:t>Populate Text</a:t>
                      </a:r>
                    </a:p>
                  </a:txBody>
                  <a:tcPr marL="6350" marR="6350" marT="6350" marB="0" anchor="b"/>
                </a:tc>
                <a:extLst>
                  <a:ext uri="{0D108BD9-81ED-4DB2-BD59-A6C34878D82A}">
                    <a16:rowId xmlns:a16="http://schemas.microsoft.com/office/drawing/2014/main" val="4042251971"/>
                  </a:ext>
                </a:extLst>
              </a:tr>
              <a:tr h="370840">
                <a:tc>
                  <a:txBody>
                    <a:bodyPr/>
                    <a:lstStyle/>
                    <a:p>
                      <a:pPr algn="l" fontAlgn="b"/>
                      <a:r>
                        <a:rPr lang="en-SG" sz="2000" b="1" i="0" u="none" strike="noStrike" dirty="0">
                          <a:solidFill>
                            <a:srgbClr val="000000"/>
                          </a:solidFill>
                          <a:effectLst/>
                          <a:latin typeface="Calibri" panose="020F0502020204030204" pitchFamily="34" charset="0"/>
                        </a:rPr>
                        <a:t>Nationality</a:t>
                      </a:r>
                    </a:p>
                  </a:txBody>
                  <a:tcPr marL="6350" marR="6350" marT="6350" marB="0" anchor="b"/>
                </a:tc>
                <a:tc>
                  <a:txBody>
                    <a:bodyPr/>
                    <a:lstStyle/>
                    <a:p>
                      <a:pPr algn="l" fontAlgn="b"/>
                      <a:r>
                        <a:rPr lang="en-SG" sz="1800" b="0" i="0" u="none" strike="noStrike" dirty="0">
                          <a:solidFill>
                            <a:schemeClr val="tx1"/>
                          </a:solidFill>
                          <a:effectLst/>
                          <a:latin typeface="Calibri" panose="020F0502020204030204" pitchFamily="34" charset="0"/>
                        </a:rPr>
                        <a:t>Populate Text</a:t>
                      </a:r>
                    </a:p>
                  </a:txBody>
                  <a:tcPr marL="6350" marR="6350" marT="6350" marB="0" anchor="b"/>
                </a:tc>
                <a:extLst>
                  <a:ext uri="{0D108BD9-81ED-4DB2-BD59-A6C34878D82A}">
                    <a16:rowId xmlns:a16="http://schemas.microsoft.com/office/drawing/2014/main" val="160068840"/>
                  </a:ext>
                </a:extLst>
              </a:tr>
              <a:tr h="370840">
                <a:tc>
                  <a:txBody>
                    <a:bodyPr/>
                    <a:lstStyle/>
                    <a:p>
                      <a:pPr algn="l" fontAlgn="b"/>
                      <a:r>
                        <a:rPr lang="en-SG" sz="2000" b="1" i="0" u="none" strike="noStrike" dirty="0">
                          <a:solidFill>
                            <a:srgbClr val="000000"/>
                          </a:solidFill>
                          <a:effectLst/>
                          <a:latin typeface="Calibri" panose="020F0502020204030204" pitchFamily="34" charset="0"/>
                        </a:rPr>
                        <a:t>Role</a:t>
                      </a:r>
                    </a:p>
                  </a:txBody>
                  <a:tcPr marL="6350" marR="6350" marT="6350" marB="0" anchor="b"/>
                </a:tc>
                <a:tc>
                  <a:txBody>
                    <a:bodyPr/>
                    <a:lstStyle/>
                    <a:p>
                      <a:pPr algn="l" fontAlgn="b"/>
                      <a:r>
                        <a:rPr lang="en-SG" sz="1800" b="0" i="0" u="none" strike="noStrike">
                          <a:solidFill>
                            <a:schemeClr val="tx1"/>
                          </a:solidFill>
                          <a:effectLst/>
                          <a:latin typeface="Calibri" panose="020F0502020204030204" pitchFamily="34" charset="0"/>
                        </a:rPr>
                        <a:t>Populate Text</a:t>
                      </a:r>
                    </a:p>
                  </a:txBody>
                  <a:tcPr marL="6350" marR="6350" marT="6350" marB="0" anchor="b"/>
                </a:tc>
                <a:extLst>
                  <a:ext uri="{0D108BD9-81ED-4DB2-BD59-A6C34878D82A}">
                    <a16:rowId xmlns:a16="http://schemas.microsoft.com/office/drawing/2014/main" val="3643151950"/>
                  </a:ext>
                </a:extLst>
              </a:tr>
              <a:tr h="370840">
                <a:tc>
                  <a:txBody>
                    <a:bodyPr/>
                    <a:lstStyle/>
                    <a:p>
                      <a:pPr algn="l" fontAlgn="b"/>
                      <a:r>
                        <a:rPr lang="en-SG" sz="2000" b="1" i="0" u="none" strike="noStrike">
                          <a:solidFill>
                            <a:srgbClr val="000000"/>
                          </a:solidFill>
                          <a:effectLst/>
                          <a:latin typeface="Calibri" panose="020F0502020204030204" pitchFamily="34" charset="0"/>
                        </a:rPr>
                        <a:t>DOB</a:t>
                      </a:r>
                    </a:p>
                  </a:txBody>
                  <a:tcPr marL="6350" marR="6350" marT="6350" marB="0" anchor="b"/>
                </a:tc>
                <a:tc>
                  <a:txBody>
                    <a:bodyPr/>
                    <a:lstStyle/>
                    <a:p>
                      <a:pPr algn="l" fontAlgn="b"/>
                      <a:r>
                        <a:rPr lang="en-SG" sz="1800" b="0" i="0" u="none" strike="noStrike">
                          <a:solidFill>
                            <a:schemeClr val="tx1"/>
                          </a:solidFill>
                          <a:effectLst/>
                          <a:latin typeface="Calibri" panose="020F0502020204030204" pitchFamily="34" charset="0"/>
                        </a:rPr>
                        <a:t>Populate Text</a:t>
                      </a:r>
                    </a:p>
                  </a:txBody>
                  <a:tcPr marL="6350" marR="6350" marT="6350" marB="0" anchor="b"/>
                </a:tc>
                <a:extLst>
                  <a:ext uri="{0D108BD9-81ED-4DB2-BD59-A6C34878D82A}">
                    <a16:rowId xmlns:a16="http://schemas.microsoft.com/office/drawing/2014/main" val="2766874452"/>
                  </a:ext>
                </a:extLst>
              </a:tr>
              <a:tr h="370840">
                <a:tc>
                  <a:txBody>
                    <a:bodyPr/>
                    <a:lstStyle/>
                    <a:p>
                      <a:pPr algn="l" fontAlgn="b"/>
                      <a:r>
                        <a:rPr lang="en-SG" sz="2000" b="1" i="0" u="none" strike="noStrike" dirty="0">
                          <a:solidFill>
                            <a:srgbClr val="000000"/>
                          </a:solidFill>
                          <a:effectLst/>
                          <a:latin typeface="Calibri" panose="020F0502020204030204" pitchFamily="34" charset="0"/>
                        </a:rPr>
                        <a:t>Contact Number</a:t>
                      </a:r>
                    </a:p>
                  </a:txBody>
                  <a:tcPr marL="6350" marR="6350" marT="6350" marB="0" anchor="b"/>
                </a:tc>
                <a:tc>
                  <a:txBody>
                    <a:bodyPr/>
                    <a:lstStyle/>
                    <a:p>
                      <a:pPr algn="l" fontAlgn="b"/>
                      <a:r>
                        <a:rPr lang="en-SG" sz="1800" b="0" i="0" u="none" strike="noStrike" dirty="0">
                          <a:solidFill>
                            <a:schemeClr val="tx1"/>
                          </a:solidFill>
                          <a:effectLst/>
                          <a:latin typeface="Calibri" panose="020F0502020204030204" pitchFamily="34" charset="0"/>
                        </a:rPr>
                        <a:t>Populate Text</a:t>
                      </a:r>
                    </a:p>
                  </a:txBody>
                  <a:tcPr marL="6350" marR="6350" marT="6350" marB="0" anchor="b"/>
                </a:tc>
                <a:extLst>
                  <a:ext uri="{0D108BD9-81ED-4DB2-BD59-A6C34878D82A}">
                    <a16:rowId xmlns:a16="http://schemas.microsoft.com/office/drawing/2014/main" val="1008870966"/>
                  </a:ext>
                </a:extLst>
              </a:tr>
              <a:tr h="370840">
                <a:tc>
                  <a:txBody>
                    <a:bodyPr/>
                    <a:lstStyle/>
                    <a:p>
                      <a:pPr algn="l" fontAlgn="b"/>
                      <a:r>
                        <a:rPr lang="en-SG" sz="2000" b="1" i="0" u="none" strike="noStrike" dirty="0">
                          <a:solidFill>
                            <a:srgbClr val="000000"/>
                          </a:solidFill>
                          <a:effectLst/>
                          <a:latin typeface="Calibri" panose="020F0502020204030204" pitchFamily="34" charset="0"/>
                        </a:rPr>
                        <a:t>Gender</a:t>
                      </a:r>
                    </a:p>
                  </a:txBody>
                  <a:tcPr marL="6350" marR="6350" marT="6350" marB="0" anchor="b"/>
                </a:tc>
                <a:tc>
                  <a:txBody>
                    <a:bodyPr/>
                    <a:lstStyle/>
                    <a:p>
                      <a:pPr algn="l" fontAlgn="b"/>
                      <a:r>
                        <a:rPr lang="en-SG" sz="1800" b="0" i="0" u="none" strike="noStrike" dirty="0">
                          <a:solidFill>
                            <a:schemeClr val="tx1"/>
                          </a:solidFill>
                          <a:effectLst/>
                          <a:latin typeface="Calibri" panose="020F0502020204030204" pitchFamily="34" charset="0"/>
                        </a:rPr>
                        <a:t>Populate Text</a:t>
                      </a:r>
                    </a:p>
                  </a:txBody>
                  <a:tcPr marL="6350" marR="6350" marT="6350" marB="0" anchor="b"/>
                </a:tc>
                <a:extLst>
                  <a:ext uri="{0D108BD9-81ED-4DB2-BD59-A6C34878D82A}">
                    <a16:rowId xmlns:a16="http://schemas.microsoft.com/office/drawing/2014/main" val="3839876105"/>
                  </a:ext>
                </a:extLst>
              </a:tr>
              <a:tr h="370840">
                <a:tc>
                  <a:txBody>
                    <a:bodyPr/>
                    <a:lstStyle/>
                    <a:p>
                      <a:pPr algn="l" fontAlgn="b"/>
                      <a:r>
                        <a:rPr lang="en-SG" sz="2000" b="1" i="0" u="none" strike="noStrike" dirty="0">
                          <a:solidFill>
                            <a:srgbClr val="000000"/>
                          </a:solidFill>
                          <a:effectLst/>
                          <a:latin typeface="Calibri" panose="020F0502020204030204" pitchFamily="34" charset="0"/>
                        </a:rPr>
                        <a:t>Length of Contract (</a:t>
                      </a:r>
                      <a:r>
                        <a:rPr lang="en-SG" sz="2000" b="1" i="0" u="none" strike="noStrike" dirty="0" err="1">
                          <a:solidFill>
                            <a:srgbClr val="000000"/>
                          </a:solidFill>
                          <a:effectLst/>
                          <a:latin typeface="Calibri" panose="020F0502020204030204" pitchFamily="34" charset="0"/>
                        </a:rPr>
                        <a:t>Mths</a:t>
                      </a:r>
                      <a:r>
                        <a:rPr lang="en-SG" sz="2000" b="1" i="0" u="none" strike="noStrike" dirty="0">
                          <a:solidFill>
                            <a:srgbClr val="000000"/>
                          </a:solidFill>
                          <a:effectLst/>
                          <a:latin typeface="Calibri" panose="020F0502020204030204" pitchFamily="34" charset="0"/>
                        </a:rPr>
                        <a:t>)</a:t>
                      </a:r>
                    </a:p>
                  </a:txBody>
                  <a:tcPr marL="6350" marR="6350" marT="6350" marB="0" anchor="b"/>
                </a:tc>
                <a:tc>
                  <a:txBody>
                    <a:bodyPr/>
                    <a:lstStyle/>
                    <a:p>
                      <a:pPr algn="l" fontAlgn="b"/>
                      <a:r>
                        <a:rPr lang="en-SG" sz="1800" b="0" i="0" u="none" strike="noStrike" dirty="0">
                          <a:solidFill>
                            <a:schemeClr val="tx1"/>
                          </a:solidFill>
                          <a:effectLst/>
                          <a:latin typeface="Calibri" panose="020F0502020204030204" pitchFamily="34" charset="0"/>
                        </a:rPr>
                        <a:t>Populate Text</a:t>
                      </a:r>
                    </a:p>
                  </a:txBody>
                  <a:tcPr marL="6350" marR="6350" marT="6350" marB="0" anchor="b"/>
                </a:tc>
                <a:extLst>
                  <a:ext uri="{0D108BD9-81ED-4DB2-BD59-A6C34878D82A}">
                    <a16:rowId xmlns:a16="http://schemas.microsoft.com/office/drawing/2014/main" val="3107577670"/>
                  </a:ext>
                </a:extLst>
              </a:tr>
              <a:tr h="370840">
                <a:tc>
                  <a:txBody>
                    <a:bodyPr/>
                    <a:lstStyle/>
                    <a:p>
                      <a:pPr algn="l" fontAlgn="b"/>
                      <a:r>
                        <a:rPr lang="en-SG" sz="2000" b="1" i="0" u="none" strike="noStrike" dirty="0">
                          <a:solidFill>
                            <a:srgbClr val="000000"/>
                          </a:solidFill>
                          <a:effectLst/>
                          <a:latin typeface="Calibri" panose="020F0502020204030204" pitchFamily="34" charset="0"/>
                        </a:rPr>
                        <a:t>Monthly Salary</a:t>
                      </a:r>
                    </a:p>
                  </a:txBody>
                  <a:tcPr marL="6350" marR="6350" marT="6350" marB="0" anchor="b"/>
                </a:tc>
                <a:tc>
                  <a:txBody>
                    <a:bodyPr/>
                    <a:lstStyle/>
                    <a:p>
                      <a:pPr algn="l" fontAlgn="b"/>
                      <a:r>
                        <a:rPr lang="en-SG" sz="1800" b="0" i="0" u="none" strike="noStrike" dirty="0">
                          <a:solidFill>
                            <a:schemeClr val="tx1"/>
                          </a:solidFill>
                          <a:effectLst/>
                          <a:latin typeface="Calibri" panose="020F0502020204030204" pitchFamily="34" charset="0"/>
                        </a:rPr>
                        <a:t>Populate Text</a:t>
                      </a:r>
                    </a:p>
                  </a:txBody>
                  <a:tcPr marL="6350" marR="6350" marT="6350" marB="0" anchor="b"/>
                </a:tc>
                <a:extLst>
                  <a:ext uri="{0D108BD9-81ED-4DB2-BD59-A6C34878D82A}">
                    <a16:rowId xmlns:a16="http://schemas.microsoft.com/office/drawing/2014/main" val="4084944383"/>
                  </a:ext>
                </a:extLst>
              </a:tr>
              <a:tr h="370840">
                <a:tc>
                  <a:txBody>
                    <a:bodyPr/>
                    <a:lstStyle/>
                    <a:p>
                      <a:pPr algn="l" fontAlgn="b"/>
                      <a:r>
                        <a:rPr lang="en-SG" sz="2000" b="1" i="0" u="none" strike="noStrike" dirty="0">
                          <a:solidFill>
                            <a:srgbClr val="000000"/>
                          </a:solidFill>
                          <a:effectLst/>
                          <a:latin typeface="Calibri" panose="020F0502020204030204" pitchFamily="34" charset="0"/>
                        </a:rPr>
                        <a:t>Monthly </a:t>
                      </a:r>
                      <a:r>
                        <a:rPr lang="en-SG" sz="2000" b="1" i="0" u="none" strike="noStrike" dirty="0" err="1">
                          <a:solidFill>
                            <a:srgbClr val="000000"/>
                          </a:solidFill>
                          <a:effectLst/>
                          <a:latin typeface="Calibri" panose="020F0502020204030204" pitchFamily="34" charset="0"/>
                        </a:rPr>
                        <a:t>Allow</a:t>
                      </a:r>
                      <a:r>
                        <a:rPr lang="en-SG" sz="2000" b="1" i="0" u="none" strike="noStrike" dirty="0" err="1">
                          <a:solidFill>
                            <a:srgbClr val="FF0000"/>
                          </a:solidFill>
                          <a:effectLst/>
                          <a:latin typeface="Calibri" panose="020F0502020204030204" pitchFamily="34" charset="0"/>
                        </a:rPr>
                        <a:t>r</a:t>
                      </a:r>
                      <a:r>
                        <a:rPr lang="en-SG" sz="2000" b="1" i="0" u="none" strike="noStrike" dirty="0" err="1">
                          <a:solidFill>
                            <a:srgbClr val="000000"/>
                          </a:solidFill>
                          <a:effectLst/>
                          <a:latin typeface="Calibri" panose="020F0502020204030204" pitchFamily="34" charset="0"/>
                        </a:rPr>
                        <a:t>ance</a:t>
                      </a:r>
                      <a:endParaRPr lang="en-SG" sz="20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SG" sz="1800" b="0" i="0" u="none" strike="noStrike" dirty="0">
                          <a:solidFill>
                            <a:schemeClr val="tx1"/>
                          </a:solidFill>
                          <a:effectLst/>
                          <a:latin typeface="Calibri" panose="020F0502020204030204" pitchFamily="34" charset="0"/>
                        </a:rPr>
                        <a:t>Populate Text</a:t>
                      </a:r>
                    </a:p>
                  </a:txBody>
                  <a:tcPr marL="6350" marR="6350" marT="6350" marB="0" anchor="b"/>
                </a:tc>
                <a:extLst>
                  <a:ext uri="{0D108BD9-81ED-4DB2-BD59-A6C34878D82A}">
                    <a16:rowId xmlns:a16="http://schemas.microsoft.com/office/drawing/2014/main" val="1397358046"/>
                  </a:ext>
                </a:extLst>
              </a:tr>
            </a:tbl>
          </a:graphicData>
        </a:graphic>
      </p:graphicFrame>
      <p:sp>
        <p:nvSpPr>
          <p:cNvPr id="19" name="Rectangle 18">
            <a:extLst>
              <a:ext uri="{FF2B5EF4-FFF2-40B4-BE49-F238E27FC236}">
                <a16:creationId xmlns:a16="http://schemas.microsoft.com/office/drawing/2014/main" id="{578FAEA3-D11D-63E2-A184-EF01CE509151}"/>
              </a:ext>
            </a:extLst>
          </p:cNvPr>
          <p:cNvSpPr/>
          <p:nvPr/>
        </p:nvSpPr>
        <p:spPr>
          <a:xfrm>
            <a:off x="7707406" y="5358833"/>
            <a:ext cx="4021504" cy="66281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After you are done, click run to see the bot in action.</a:t>
            </a:r>
            <a:endParaRPr lang="en-US" b="1" dirty="0"/>
          </a:p>
        </p:txBody>
      </p:sp>
      <p:pic>
        <p:nvPicPr>
          <p:cNvPr id="20" name="Picture 19">
            <a:extLst>
              <a:ext uri="{FF2B5EF4-FFF2-40B4-BE49-F238E27FC236}">
                <a16:creationId xmlns:a16="http://schemas.microsoft.com/office/drawing/2014/main" id="{E288624D-D5BE-258D-5A2B-01E6FD63F2F1}"/>
              </a:ext>
            </a:extLst>
          </p:cNvPr>
          <p:cNvPicPr>
            <a:picLocks noChangeAspect="1"/>
          </p:cNvPicPr>
          <p:nvPr/>
        </p:nvPicPr>
        <p:blipFill>
          <a:blip r:embed="rId2"/>
          <a:stretch>
            <a:fillRect/>
          </a:stretch>
        </p:blipFill>
        <p:spPr>
          <a:xfrm>
            <a:off x="5810352" y="329608"/>
            <a:ext cx="5188217" cy="914447"/>
          </a:xfrm>
          <a:prstGeom prst="rect">
            <a:avLst/>
          </a:prstGeom>
          <a:ln>
            <a:solidFill>
              <a:schemeClr val="tx1"/>
            </a:solidFill>
          </a:ln>
        </p:spPr>
      </p:pic>
      <p:cxnSp>
        <p:nvCxnSpPr>
          <p:cNvPr id="21" name="Straight Arrow Connector 20">
            <a:extLst>
              <a:ext uri="{FF2B5EF4-FFF2-40B4-BE49-F238E27FC236}">
                <a16:creationId xmlns:a16="http://schemas.microsoft.com/office/drawing/2014/main" id="{060CCDE2-11BD-532F-CD13-2C49FEAA588C}"/>
              </a:ext>
            </a:extLst>
          </p:cNvPr>
          <p:cNvCxnSpPr>
            <a:cxnSpLocks/>
          </p:cNvCxnSpPr>
          <p:nvPr/>
        </p:nvCxnSpPr>
        <p:spPr>
          <a:xfrm flipH="1" flipV="1">
            <a:off x="8404460" y="1084519"/>
            <a:ext cx="466811" cy="113901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6270372-E45C-92C5-F9CC-05DB89D615BB}"/>
              </a:ext>
            </a:extLst>
          </p:cNvPr>
          <p:cNvSpPr/>
          <p:nvPr/>
        </p:nvSpPr>
        <p:spPr>
          <a:xfrm>
            <a:off x="7707406" y="2223534"/>
            <a:ext cx="4021504" cy="87187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Add a close web browser button after the clicking of submit button.</a:t>
            </a:r>
            <a:endParaRPr lang="en-US" b="1" dirty="0"/>
          </a:p>
        </p:txBody>
      </p:sp>
    </p:spTree>
    <p:extLst>
      <p:ext uri="{BB962C8B-B14F-4D97-AF65-F5344CB8AC3E}">
        <p14:creationId xmlns:p14="http://schemas.microsoft.com/office/powerpoint/2010/main" val="39777719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65E88-C80F-3259-814A-732C1BB4A1B1}"/>
              </a:ext>
            </a:extLst>
          </p:cNvPr>
          <p:cNvSpPr>
            <a:spLocks noGrp="1"/>
          </p:cNvSpPr>
          <p:nvPr>
            <p:ph type="title"/>
          </p:nvPr>
        </p:nvSpPr>
        <p:spPr>
          <a:xfrm>
            <a:off x="431371" y="10123"/>
            <a:ext cx="11745220" cy="1325563"/>
          </a:xfrm>
        </p:spPr>
        <p:txBody>
          <a:bodyPr>
            <a:normAutofit/>
          </a:bodyPr>
          <a:lstStyle/>
          <a:p>
            <a:r>
              <a:rPr lang="en-SG" sz="2800" dirty="0"/>
              <a:t>Sometimes our Screen has different resolution and may affect UI automation</a:t>
            </a:r>
          </a:p>
        </p:txBody>
      </p:sp>
      <p:sp>
        <p:nvSpPr>
          <p:cNvPr id="3" name="Content Placeholder 2">
            <a:extLst>
              <a:ext uri="{FF2B5EF4-FFF2-40B4-BE49-F238E27FC236}">
                <a16:creationId xmlns:a16="http://schemas.microsoft.com/office/drawing/2014/main" id="{75B2B656-3596-2E6C-B79C-DB9A406A4652}"/>
              </a:ext>
            </a:extLst>
          </p:cNvPr>
          <p:cNvSpPr>
            <a:spLocks noGrp="1"/>
          </p:cNvSpPr>
          <p:nvPr>
            <p:ph idx="1"/>
          </p:nvPr>
        </p:nvSpPr>
        <p:spPr>
          <a:xfrm>
            <a:off x="1908417" y="1079182"/>
            <a:ext cx="7579828" cy="633227"/>
          </a:xfrm>
        </p:spPr>
        <p:txBody>
          <a:bodyPr>
            <a:normAutofit fontScale="85000" lnSpcReduction="10000"/>
          </a:bodyPr>
          <a:lstStyle/>
          <a:p>
            <a:pPr marL="0" indent="0">
              <a:buNone/>
            </a:pPr>
            <a:r>
              <a:rPr lang="en-SG" dirty="0">
                <a:sym typeface="Wingdings" panose="05000000000000000000" pitchFamily="2" charset="2"/>
              </a:rPr>
              <a:t> </a:t>
            </a:r>
            <a:r>
              <a:rPr lang="en-SG" dirty="0"/>
              <a:t>How? We can consider maximizing the browser screen</a:t>
            </a:r>
          </a:p>
        </p:txBody>
      </p:sp>
      <p:pic>
        <p:nvPicPr>
          <p:cNvPr id="5" name="Picture 4">
            <a:extLst>
              <a:ext uri="{FF2B5EF4-FFF2-40B4-BE49-F238E27FC236}">
                <a16:creationId xmlns:a16="http://schemas.microsoft.com/office/drawing/2014/main" id="{D1D21C8B-F8C2-5065-5CC0-AE8E27AD548A}"/>
              </a:ext>
            </a:extLst>
          </p:cNvPr>
          <p:cNvPicPr>
            <a:picLocks noChangeAspect="1"/>
          </p:cNvPicPr>
          <p:nvPr/>
        </p:nvPicPr>
        <p:blipFill rotWithShape="1">
          <a:blip r:embed="rId2"/>
          <a:srcRect r="10880"/>
          <a:stretch/>
        </p:blipFill>
        <p:spPr>
          <a:xfrm>
            <a:off x="238798" y="2338891"/>
            <a:ext cx="5857202" cy="4267200"/>
          </a:xfrm>
          <a:prstGeom prst="rect">
            <a:avLst/>
          </a:prstGeom>
        </p:spPr>
      </p:pic>
      <p:sp>
        <p:nvSpPr>
          <p:cNvPr id="6" name="Rectangle 5">
            <a:extLst>
              <a:ext uri="{FF2B5EF4-FFF2-40B4-BE49-F238E27FC236}">
                <a16:creationId xmlns:a16="http://schemas.microsoft.com/office/drawing/2014/main" id="{E67C22A2-0D94-9AB6-F365-840B4D4A36DD}"/>
              </a:ext>
            </a:extLst>
          </p:cNvPr>
          <p:cNvSpPr/>
          <p:nvPr/>
        </p:nvSpPr>
        <p:spPr>
          <a:xfrm>
            <a:off x="950550" y="5870532"/>
            <a:ext cx="4589637" cy="62234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 name="Picture 7">
            <a:extLst>
              <a:ext uri="{FF2B5EF4-FFF2-40B4-BE49-F238E27FC236}">
                <a16:creationId xmlns:a16="http://schemas.microsoft.com/office/drawing/2014/main" id="{714C9680-9265-FE1A-C915-5B9DF008085C}"/>
              </a:ext>
            </a:extLst>
          </p:cNvPr>
          <p:cNvPicPr>
            <a:picLocks noChangeAspect="1"/>
          </p:cNvPicPr>
          <p:nvPr/>
        </p:nvPicPr>
        <p:blipFill>
          <a:blip r:embed="rId3"/>
          <a:stretch>
            <a:fillRect/>
          </a:stretch>
        </p:blipFill>
        <p:spPr>
          <a:xfrm>
            <a:off x="6659447" y="1657700"/>
            <a:ext cx="5532553" cy="3606298"/>
          </a:xfrm>
          <a:prstGeom prst="rect">
            <a:avLst/>
          </a:prstGeom>
        </p:spPr>
      </p:pic>
      <p:cxnSp>
        <p:nvCxnSpPr>
          <p:cNvPr id="9" name="Straight Arrow Connector 8">
            <a:extLst>
              <a:ext uri="{FF2B5EF4-FFF2-40B4-BE49-F238E27FC236}">
                <a16:creationId xmlns:a16="http://schemas.microsoft.com/office/drawing/2014/main" id="{4625A998-5224-9391-882D-7E0006F00341}"/>
              </a:ext>
            </a:extLst>
          </p:cNvPr>
          <p:cNvCxnSpPr>
            <a:cxnSpLocks/>
          </p:cNvCxnSpPr>
          <p:nvPr/>
        </p:nvCxnSpPr>
        <p:spPr>
          <a:xfrm flipV="1">
            <a:off x="5540187" y="1936376"/>
            <a:ext cx="1267565" cy="455649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B8F097E-DBB7-54F3-BC79-B99604DC50F7}"/>
              </a:ext>
            </a:extLst>
          </p:cNvPr>
          <p:cNvSpPr/>
          <p:nvPr/>
        </p:nvSpPr>
        <p:spPr>
          <a:xfrm>
            <a:off x="7553636" y="5486595"/>
            <a:ext cx="3548256" cy="132154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342900" indent="-342900" algn="ctr">
              <a:buAutoNum type="arabicParenR"/>
            </a:pPr>
            <a:r>
              <a:rPr lang="en-US" dirty="0"/>
              <a:t>Select by Windows instance/handle</a:t>
            </a:r>
          </a:p>
          <a:p>
            <a:pPr algn="ctr"/>
            <a:r>
              <a:rPr lang="en-US" b="1" dirty="0"/>
              <a:t>2) Then select the browser instance</a:t>
            </a:r>
          </a:p>
          <a:p>
            <a:pPr algn="ctr"/>
            <a:r>
              <a:rPr lang="en-US" b="1" dirty="0"/>
              <a:t>3) Set to maximized screen</a:t>
            </a:r>
          </a:p>
        </p:txBody>
      </p:sp>
    </p:spTree>
    <p:extLst>
      <p:ext uri="{BB962C8B-B14F-4D97-AF65-F5344CB8AC3E}">
        <p14:creationId xmlns:p14="http://schemas.microsoft.com/office/powerpoint/2010/main" val="1028834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40E02F5-94BD-CC69-10AF-E15D8F14C87E}"/>
              </a:ext>
            </a:extLst>
          </p:cNvPr>
          <p:cNvSpPr>
            <a:spLocks noGrp="1"/>
          </p:cNvSpPr>
          <p:nvPr>
            <p:ph type="title"/>
          </p:nvPr>
        </p:nvSpPr>
        <p:spPr>
          <a:xfrm>
            <a:off x="454177" y="325369"/>
            <a:ext cx="4688724" cy="1956841"/>
          </a:xfrm>
        </p:spPr>
        <p:txBody>
          <a:bodyPr anchor="b">
            <a:normAutofit fontScale="90000"/>
          </a:bodyPr>
          <a:lstStyle/>
          <a:p>
            <a:r>
              <a:rPr lang="en-SG" sz="5400" b="1" dirty="0">
                <a:solidFill>
                  <a:srgbClr val="002060"/>
                </a:solidFill>
              </a:rPr>
              <a:t>PowerApps – Robotic Process Automation</a:t>
            </a:r>
          </a:p>
        </p:txBody>
      </p:sp>
      <p:pic>
        <p:nvPicPr>
          <p:cNvPr id="7" name="Picture 6" descr="Laptop open on desk at night">
            <a:extLst>
              <a:ext uri="{FF2B5EF4-FFF2-40B4-BE49-F238E27FC236}">
                <a16:creationId xmlns:a16="http://schemas.microsoft.com/office/drawing/2014/main" id="{0AD851CB-F591-9088-6B24-D442CCCC27CA}"/>
              </a:ext>
            </a:extLst>
          </p:cNvPr>
          <p:cNvPicPr>
            <a:picLocks noChangeAspect="1"/>
          </p:cNvPicPr>
          <p:nvPr/>
        </p:nvPicPr>
        <p:blipFill rotWithShape="1">
          <a:blip r:embed="rId2">
            <a:extLst>
              <a:ext uri="{28A0092B-C50C-407E-A947-70E740481C1C}">
                <a14:useLocalDpi xmlns:a14="http://schemas.microsoft.com/office/drawing/2010/main" val="0"/>
              </a:ext>
            </a:extLst>
          </a:blip>
          <a:srcRect l="21280" r="1176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graphicFrame>
        <p:nvGraphicFramePr>
          <p:cNvPr id="4" name="Diagram 3">
            <a:extLst>
              <a:ext uri="{FF2B5EF4-FFF2-40B4-BE49-F238E27FC236}">
                <a16:creationId xmlns:a16="http://schemas.microsoft.com/office/drawing/2014/main" id="{C590F2AF-4FEC-814E-AD5D-1DD7CC0B187C}"/>
              </a:ext>
            </a:extLst>
          </p:cNvPr>
          <p:cNvGraphicFramePr/>
          <p:nvPr>
            <p:extLst>
              <p:ext uri="{D42A27DB-BD31-4B8C-83A1-F6EECF244321}">
                <p14:modId xmlns:p14="http://schemas.microsoft.com/office/powerpoint/2010/main" val="1249415905"/>
              </p:ext>
            </p:extLst>
          </p:nvPr>
        </p:nvGraphicFramePr>
        <p:xfrm>
          <a:off x="480019" y="2282210"/>
          <a:ext cx="4688724" cy="39296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54921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C78B38-583B-0D97-1F5D-3B08644876CC}"/>
              </a:ext>
            </a:extLst>
          </p:cNvPr>
          <p:cNvPicPr>
            <a:picLocks noChangeAspect="1"/>
          </p:cNvPicPr>
          <p:nvPr/>
        </p:nvPicPr>
        <p:blipFill>
          <a:blip r:embed="rId2"/>
          <a:stretch>
            <a:fillRect/>
          </a:stretch>
        </p:blipFill>
        <p:spPr>
          <a:xfrm>
            <a:off x="242186" y="137824"/>
            <a:ext cx="5753396" cy="3988005"/>
          </a:xfrm>
          <a:prstGeom prst="rect">
            <a:avLst/>
          </a:prstGeom>
          <a:ln>
            <a:solidFill>
              <a:schemeClr val="tx1"/>
            </a:solidFill>
          </a:ln>
        </p:spPr>
      </p:pic>
      <p:sp>
        <p:nvSpPr>
          <p:cNvPr id="6" name="Rectangle 5">
            <a:extLst>
              <a:ext uri="{FF2B5EF4-FFF2-40B4-BE49-F238E27FC236}">
                <a16:creationId xmlns:a16="http://schemas.microsoft.com/office/drawing/2014/main" id="{73A854F2-B8BA-46B1-8ADA-A2B26A345F93}"/>
              </a:ext>
            </a:extLst>
          </p:cNvPr>
          <p:cNvSpPr/>
          <p:nvPr/>
        </p:nvSpPr>
        <p:spPr>
          <a:xfrm>
            <a:off x="8573602" y="137824"/>
            <a:ext cx="3518052" cy="527684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dirty="0"/>
              <a:t>Now we will want to access these 2 emails form the Form SG created via this URL:</a:t>
            </a:r>
          </a:p>
          <a:p>
            <a:r>
              <a:rPr lang="en-SG" sz="1800" u="sng" dirty="0">
                <a:solidFill>
                  <a:srgbClr val="1A202C"/>
                </a:solidFill>
                <a:effectLst/>
                <a:latin typeface="Arial" panose="020B0604020202020204" pitchFamily="34" charset="0"/>
                <a:ea typeface="DengXian" panose="02010600030101010101" pitchFamily="2" charset="-122"/>
                <a:hlinkClick r:id="rId3"/>
              </a:rPr>
              <a:t>https://form.gov.sg/64b0b288b0717e00128f3768</a:t>
            </a:r>
            <a:endParaRPr lang="en-SG" sz="1800" dirty="0">
              <a:effectLst/>
              <a:latin typeface="Calibri" panose="020F0502020204030204" pitchFamily="34" charset="0"/>
              <a:ea typeface="DengXian" panose="02010600030101010101" pitchFamily="2" charset="-122"/>
            </a:endParaRPr>
          </a:p>
          <a:p>
            <a:endParaRPr lang="en-US" dirty="0"/>
          </a:p>
          <a:p>
            <a:endParaRPr lang="en-US" dirty="0"/>
          </a:p>
          <a:p>
            <a:r>
              <a:rPr lang="en-US" dirty="0"/>
              <a:t>Whenever an entry is entered into the form, an </a:t>
            </a:r>
            <a:r>
              <a:rPr lang="en-US" dirty="0" err="1"/>
              <a:t>formsg</a:t>
            </a:r>
            <a:r>
              <a:rPr lang="en-US" dirty="0"/>
              <a:t> email is sent to the relevant email address of the form owner.</a:t>
            </a:r>
          </a:p>
          <a:p>
            <a:endParaRPr lang="en-US" dirty="0"/>
          </a:p>
          <a:p>
            <a:r>
              <a:rPr lang="en-US" dirty="0"/>
              <a:t>The 2 sample emails are results from the </a:t>
            </a:r>
            <a:r>
              <a:rPr lang="en-US" dirty="0" err="1"/>
              <a:t>formSG</a:t>
            </a:r>
            <a:r>
              <a:rPr lang="en-US" dirty="0"/>
              <a:t> form.</a:t>
            </a:r>
          </a:p>
          <a:p>
            <a:endParaRPr lang="en-US" dirty="0"/>
          </a:p>
          <a:p>
            <a:r>
              <a:rPr lang="en-US" dirty="0"/>
              <a:t> </a:t>
            </a:r>
          </a:p>
          <a:p>
            <a:endParaRPr lang="en-US" b="1" dirty="0">
              <a:sym typeface="Wingdings" panose="05000000000000000000" pitchFamily="2" charset="2"/>
            </a:endParaRPr>
          </a:p>
          <a:p>
            <a:endParaRPr lang="en-US" b="1" dirty="0">
              <a:sym typeface="Wingdings" panose="05000000000000000000" pitchFamily="2" charset="2"/>
            </a:endParaRPr>
          </a:p>
        </p:txBody>
      </p:sp>
      <p:pic>
        <p:nvPicPr>
          <p:cNvPr id="9" name="Picture 8">
            <a:extLst>
              <a:ext uri="{FF2B5EF4-FFF2-40B4-BE49-F238E27FC236}">
                <a16:creationId xmlns:a16="http://schemas.microsoft.com/office/drawing/2014/main" id="{EF716FFE-EC76-8667-DC72-14B622ADB091}"/>
              </a:ext>
            </a:extLst>
          </p:cNvPr>
          <p:cNvPicPr>
            <a:picLocks noChangeAspect="1"/>
          </p:cNvPicPr>
          <p:nvPr/>
        </p:nvPicPr>
        <p:blipFill>
          <a:blip r:embed="rId4"/>
          <a:stretch>
            <a:fillRect/>
          </a:stretch>
        </p:blipFill>
        <p:spPr>
          <a:xfrm>
            <a:off x="2046903" y="2331400"/>
            <a:ext cx="6140766" cy="4311872"/>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C3028019-849C-D125-1209-10A103934B59}"/>
              </a:ext>
            </a:extLst>
          </p:cNvPr>
          <p:cNvCxnSpPr>
            <a:cxnSpLocks/>
          </p:cNvCxnSpPr>
          <p:nvPr/>
        </p:nvCxnSpPr>
        <p:spPr>
          <a:xfrm>
            <a:off x="5592726" y="1860698"/>
            <a:ext cx="255182" cy="77617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803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28A8F5C-9798-4C0D-92BD-92648CAF3A4A}"/>
              </a:ext>
            </a:extLst>
          </p:cNvPr>
          <p:cNvPicPr>
            <a:picLocks noChangeAspect="1"/>
          </p:cNvPicPr>
          <p:nvPr/>
        </p:nvPicPr>
        <p:blipFill>
          <a:blip r:embed="rId2"/>
          <a:stretch>
            <a:fillRect/>
          </a:stretch>
        </p:blipFill>
        <p:spPr>
          <a:xfrm>
            <a:off x="6096000" y="2435077"/>
            <a:ext cx="5245174" cy="3937915"/>
          </a:xfrm>
          <a:prstGeom prst="rect">
            <a:avLst/>
          </a:prstGeom>
          <a:ln>
            <a:solidFill>
              <a:schemeClr val="tx1"/>
            </a:solidFill>
          </a:ln>
        </p:spPr>
      </p:pic>
      <p:pic>
        <p:nvPicPr>
          <p:cNvPr id="2" name="Picture 1">
            <a:extLst>
              <a:ext uri="{FF2B5EF4-FFF2-40B4-BE49-F238E27FC236}">
                <a16:creationId xmlns:a16="http://schemas.microsoft.com/office/drawing/2014/main" id="{E041EFA6-CC45-4797-BEA9-8FD71CB837D7}"/>
              </a:ext>
            </a:extLst>
          </p:cNvPr>
          <p:cNvPicPr>
            <a:picLocks noChangeAspect="1"/>
          </p:cNvPicPr>
          <p:nvPr/>
        </p:nvPicPr>
        <p:blipFill>
          <a:blip r:embed="rId3"/>
          <a:stretch>
            <a:fillRect/>
          </a:stretch>
        </p:blipFill>
        <p:spPr>
          <a:xfrm>
            <a:off x="958699" y="325914"/>
            <a:ext cx="4813452" cy="2565888"/>
          </a:xfrm>
          <a:prstGeom prst="rect">
            <a:avLst/>
          </a:prstGeom>
          <a:ln>
            <a:solidFill>
              <a:schemeClr val="tx1"/>
            </a:solidFill>
          </a:ln>
        </p:spPr>
      </p:pic>
      <p:sp>
        <p:nvSpPr>
          <p:cNvPr id="9" name="Rectangle 8">
            <a:extLst>
              <a:ext uri="{FF2B5EF4-FFF2-40B4-BE49-F238E27FC236}">
                <a16:creationId xmlns:a16="http://schemas.microsoft.com/office/drawing/2014/main" id="{D780DBA1-A37A-429D-8309-9428D73D6E1D}"/>
              </a:ext>
            </a:extLst>
          </p:cNvPr>
          <p:cNvSpPr/>
          <p:nvPr/>
        </p:nvSpPr>
        <p:spPr>
          <a:xfrm>
            <a:off x="6419851" y="325914"/>
            <a:ext cx="3518052" cy="175718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In email screen, type in your email and click login. </a:t>
            </a:r>
          </a:p>
          <a:p>
            <a:pPr algn="ctr"/>
            <a:r>
              <a:rPr lang="en-US" b="1" dirty="0">
                <a:sym typeface="Wingdings" panose="05000000000000000000" pitchFamily="2" charset="2"/>
              </a:rPr>
              <a:t>In the password panel, enter your outlook email</a:t>
            </a:r>
          </a:p>
          <a:p>
            <a:pPr algn="ctr"/>
            <a:r>
              <a:rPr lang="en-US" b="1" dirty="0">
                <a:sym typeface="Wingdings" panose="05000000000000000000" pitchFamily="2" charset="2"/>
              </a:rPr>
              <a:t>Password. </a:t>
            </a:r>
          </a:p>
        </p:txBody>
      </p:sp>
      <p:cxnSp>
        <p:nvCxnSpPr>
          <p:cNvPr id="11" name="Straight Arrow Connector 10">
            <a:extLst>
              <a:ext uri="{FF2B5EF4-FFF2-40B4-BE49-F238E27FC236}">
                <a16:creationId xmlns:a16="http://schemas.microsoft.com/office/drawing/2014/main" id="{E035EEEF-D102-4B49-BCAD-0BAB2EA20917}"/>
              </a:ext>
            </a:extLst>
          </p:cNvPr>
          <p:cNvCxnSpPr>
            <a:cxnSpLocks/>
          </p:cNvCxnSpPr>
          <p:nvPr/>
        </p:nvCxnSpPr>
        <p:spPr>
          <a:xfrm flipH="1" flipV="1">
            <a:off x="2340180" y="2667000"/>
            <a:ext cx="1025245" cy="5710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9A0070E-4AD0-4E9E-97C2-4F49644943E5}"/>
              </a:ext>
            </a:extLst>
          </p:cNvPr>
          <p:cNvCxnSpPr>
            <a:cxnSpLocks/>
          </p:cNvCxnSpPr>
          <p:nvPr/>
        </p:nvCxnSpPr>
        <p:spPr>
          <a:xfrm flipH="1" flipV="1">
            <a:off x="3867861" y="2121194"/>
            <a:ext cx="666039" cy="48865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CD67DF2-8016-4295-A335-1D2FB04C12B7}"/>
              </a:ext>
            </a:extLst>
          </p:cNvPr>
          <p:cNvSpPr/>
          <p:nvPr/>
        </p:nvSpPr>
        <p:spPr>
          <a:xfrm>
            <a:off x="349810" y="3196126"/>
            <a:ext cx="3518052" cy="71725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Uncheck Set Up mobile</a:t>
            </a:r>
            <a:endParaRPr lang="en-US" b="1" dirty="0">
              <a:sym typeface="Wingdings" panose="05000000000000000000" pitchFamily="2" charset="2"/>
            </a:endParaRPr>
          </a:p>
        </p:txBody>
      </p:sp>
      <p:cxnSp>
        <p:nvCxnSpPr>
          <p:cNvPr id="14" name="Straight Arrow Connector 13">
            <a:extLst>
              <a:ext uri="{FF2B5EF4-FFF2-40B4-BE49-F238E27FC236}">
                <a16:creationId xmlns:a16="http://schemas.microsoft.com/office/drawing/2014/main" id="{2BD946F6-85B6-4149-B1FD-EF193071204B}"/>
              </a:ext>
            </a:extLst>
          </p:cNvPr>
          <p:cNvCxnSpPr>
            <a:cxnSpLocks/>
          </p:cNvCxnSpPr>
          <p:nvPr/>
        </p:nvCxnSpPr>
        <p:spPr>
          <a:xfrm flipH="1" flipV="1">
            <a:off x="8713889" y="4743450"/>
            <a:ext cx="1025245" cy="5710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6E2D195-04C5-4DB7-80E0-7D88165C66E7}"/>
              </a:ext>
            </a:extLst>
          </p:cNvPr>
          <p:cNvCxnSpPr>
            <a:cxnSpLocks/>
          </p:cNvCxnSpPr>
          <p:nvPr/>
        </p:nvCxnSpPr>
        <p:spPr>
          <a:xfrm flipH="1" flipV="1">
            <a:off x="10816945" y="3269241"/>
            <a:ext cx="1025245" cy="5710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4205CFD-9420-47DA-B5D1-2B59D43DA29C}"/>
              </a:ext>
            </a:extLst>
          </p:cNvPr>
          <p:cNvCxnSpPr>
            <a:cxnSpLocks/>
          </p:cNvCxnSpPr>
          <p:nvPr/>
        </p:nvCxnSpPr>
        <p:spPr>
          <a:xfrm flipH="1" flipV="1">
            <a:off x="9226511" y="3996436"/>
            <a:ext cx="1025245" cy="5710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D83D7F0-8271-4096-A263-011E9D254407}"/>
              </a:ext>
            </a:extLst>
          </p:cNvPr>
          <p:cNvSpPr/>
          <p:nvPr/>
        </p:nvSpPr>
        <p:spPr>
          <a:xfrm>
            <a:off x="2774874" y="4286012"/>
            <a:ext cx="3518052" cy="14859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Select RPA Test as profile</a:t>
            </a:r>
            <a:r>
              <a:rPr lang="en-US" b="1" dirty="0">
                <a:sym typeface="Wingdings" panose="05000000000000000000" pitchFamily="2" charset="2"/>
              </a:rPr>
              <a:t></a:t>
            </a:r>
            <a:r>
              <a:rPr lang="en-US" b="1" dirty="0"/>
              <a:t> check Set as Default Prompt </a:t>
            </a:r>
            <a:r>
              <a:rPr lang="en-US" b="1" dirty="0">
                <a:sym typeface="Wingdings" panose="05000000000000000000" pitchFamily="2" charset="2"/>
              </a:rPr>
              <a:t></a:t>
            </a:r>
            <a:r>
              <a:rPr lang="en-US" b="1" dirty="0"/>
              <a:t> Ok.</a:t>
            </a:r>
          </a:p>
          <a:p>
            <a:pPr algn="ctr"/>
            <a:endParaRPr lang="en-US" b="1" dirty="0">
              <a:sym typeface="Wingdings" panose="05000000000000000000" pitchFamily="2" charset="2"/>
            </a:endParaRPr>
          </a:p>
          <a:p>
            <a:pPr algn="ctr"/>
            <a:r>
              <a:rPr lang="en-US" b="1" dirty="0">
                <a:sym typeface="Wingdings" panose="05000000000000000000" pitchFamily="2" charset="2"/>
              </a:rPr>
              <a:t>Outlook set up is complete.</a:t>
            </a:r>
          </a:p>
        </p:txBody>
      </p:sp>
    </p:spTree>
    <p:extLst>
      <p:ext uri="{BB962C8B-B14F-4D97-AF65-F5344CB8AC3E}">
        <p14:creationId xmlns:p14="http://schemas.microsoft.com/office/powerpoint/2010/main" val="38878508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5">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3476B6C-CC2B-3AFE-198A-2EE94339824A}"/>
              </a:ext>
            </a:extLst>
          </p:cNvPr>
          <p:cNvSpPr>
            <a:spLocks noGrp="1"/>
          </p:cNvSpPr>
          <p:nvPr>
            <p:ph idx="1"/>
          </p:nvPr>
        </p:nvSpPr>
        <p:spPr>
          <a:xfrm>
            <a:off x="340267" y="677381"/>
            <a:ext cx="4309370" cy="4181698"/>
          </a:xfrm>
        </p:spPr>
        <p:txBody>
          <a:bodyPr anchor="t">
            <a:normAutofit/>
          </a:bodyPr>
          <a:lstStyle/>
          <a:p>
            <a:pPr marL="0" indent="0">
              <a:buNone/>
            </a:pPr>
            <a:r>
              <a:rPr lang="en-SG" sz="2400" b="1" dirty="0">
                <a:solidFill>
                  <a:schemeClr val="accent1">
                    <a:lumMod val="50000"/>
                  </a:schemeClr>
                </a:solidFill>
              </a:rPr>
              <a:t>First we want access each email via a for loop. Can you do it yourself using the previous example?</a:t>
            </a:r>
          </a:p>
          <a:p>
            <a:endParaRPr lang="en-SG" sz="2400" dirty="0"/>
          </a:p>
          <a:p>
            <a:r>
              <a:rPr lang="en-SG" sz="2400" dirty="0"/>
              <a:t>Step 1: Launch Outlook</a:t>
            </a:r>
          </a:p>
          <a:p>
            <a:r>
              <a:rPr lang="en-SG" sz="2400" dirty="0"/>
              <a:t>Step 2: Retrieve Email</a:t>
            </a:r>
          </a:p>
          <a:p>
            <a:pPr lvl="1"/>
            <a:r>
              <a:rPr lang="en-SG" sz="2000" dirty="0"/>
              <a:t>Check Subject for form ID?</a:t>
            </a:r>
          </a:p>
          <a:p>
            <a:r>
              <a:rPr lang="en-SG" sz="2400" dirty="0"/>
              <a:t>Step 3: For Each </a:t>
            </a:r>
            <a:r>
              <a:rPr lang="en-SG" sz="2400" dirty="0" err="1"/>
              <a:t>CurrentEmail</a:t>
            </a:r>
            <a:r>
              <a:rPr lang="en-SG" sz="2400" dirty="0"/>
              <a:t> in </a:t>
            </a:r>
            <a:r>
              <a:rPr lang="en-SG" sz="2400" dirty="0" err="1"/>
              <a:t>RetrievedEmail</a:t>
            </a:r>
            <a:endParaRPr lang="en-SG" sz="2400" dirty="0"/>
          </a:p>
        </p:txBody>
      </p:sp>
      <p:sp>
        <p:nvSpPr>
          <p:cNvPr id="11" name="TextBox 10">
            <a:extLst>
              <a:ext uri="{FF2B5EF4-FFF2-40B4-BE49-F238E27FC236}">
                <a16:creationId xmlns:a16="http://schemas.microsoft.com/office/drawing/2014/main" id="{F66F0D58-0C91-7917-121B-933A19068D8D}"/>
              </a:ext>
            </a:extLst>
          </p:cNvPr>
          <p:cNvSpPr txBox="1"/>
          <p:nvPr/>
        </p:nvSpPr>
        <p:spPr>
          <a:xfrm>
            <a:off x="340267" y="5463863"/>
            <a:ext cx="6124352" cy="923330"/>
          </a:xfrm>
          <a:prstGeom prst="rect">
            <a:avLst/>
          </a:prstGeom>
          <a:noFill/>
        </p:spPr>
        <p:txBody>
          <a:bodyPr wrap="square">
            <a:spAutoFit/>
          </a:bodyPr>
          <a:lstStyle/>
          <a:p>
            <a:pPr marL="0" indent="0">
              <a:buNone/>
            </a:pPr>
            <a:r>
              <a:rPr lang="en-SG" sz="1800" b="1" dirty="0">
                <a:solidFill>
                  <a:schemeClr val="accent1">
                    <a:lumMod val="50000"/>
                  </a:schemeClr>
                </a:solidFill>
              </a:rPr>
              <a:t>Inside each email, we want to:</a:t>
            </a:r>
          </a:p>
          <a:p>
            <a:pPr marL="342900" indent="-342900">
              <a:buAutoNum type="arabicParenR"/>
            </a:pPr>
            <a:r>
              <a:rPr lang="en-SG" b="1" dirty="0">
                <a:solidFill>
                  <a:schemeClr val="accent1">
                    <a:lumMod val="50000"/>
                  </a:schemeClr>
                </a:solidFill>
              </a:rPr>
              <a:t>Extract the text</a:t>
            </a:r>
          </a:p>
          <a:p>
            <a:pPr marL="342900" indent="-342900">
              <a:buAutoNum type="arabicParenR"/>
            </a:pPr>
            <a:r>
              <a:rPr lang="en-SG" b="1" dirty="0">
                <a:solidFill>
                  <a:schemeClr val="accent1">
                    <a:lumMod val="50000"/>
                  </a:schemeClr>
                </a:solidFill>
              </a:rPr>
              <a:t>Append to Excel File</a:t>
            </a:r>
            <a:endParaRPr lang="en-SG" sz="1800" b="1" dirty="0">
              <a:solidFill>
                <a:schemeClr val="accent1">
                  <a:lumMod val="50000"/>
                </a:schemeClr>
              </a:solidFill>
            </a:endParaRPr>
          </a:p>
        </p:txBody>
      </p:sp>
      <p:grpSp>
        <p:nvGrpSpPr>
          <p:cNvPr id="7" name="Group 6">
            <a:extLst>
              <a:ext uri="{FF2B5EF4-FFF2-40B4-BE49-F238E27FC236}">
                <a16:creationId xmlns:a16="http://schemas.microsoft.com/office/drawing/2014/main" id="{E24A4D26-52BA-5CD6-09FE-3AE62EEA3AB3}"/>
              </a:ext>
            </a:extLst>
          </p:cNvPr>
          <p:cNvGrpSpPr/>
          <p:nvPr/>
        </p:nvGrpSpPr>
        <p:grpSpPr>
          <a:xfrm>
            <a:off x="4658780" y="829351"/>
            <a:ext cx="6922008" cy="4430085"/>
            <a:chOff x="4658780" y="829351"/>
            <a:chExt cx="6922008" cy="4430085"/>
          </a:xfrm>
        </p:grpSpPr>
        <p:pic>
          <p:nvPicPr>
            <p:cNvPr id="9" name="Picture 8">
              <a:extLst>
                <a:ext uri="{FF2B5EF4-FFF2-40B4-BE49-F238E27FC236}">
                  <a16:creationId xmlns:a16="http://schemas.microsoft.com/office/drawing/2014/main" id="{3AFA317D-9ABC-4232-6777-23E8B73B201A}"/>
                </a:ext>
              </a:extLst>
            </p:cNvPr>
            <p:cNvPicPr>
              <a:picLocks noChangeAspect="1"/>
            </p:cNvPicPr>
            <p:nvPr/>
          </p:nvPicPr>
          <p:blipFill>
            <a:blip r:embed="rId2"/>
            <a:stretch>
              <a:fillRect/>
            </a:stretch>
          </p:blipFill>
          <p:spPr>
            <a:xfrm>
              <a:off x="4658780" y="829351"/>
              <a:ext cx="6922008" cy="4430085"/>
            </a:xfrm>
            <a:prstGeom prst="rect">
              <a:avLst/>
            </a:prstGeom>
            <a:ln>
              <a:solidFill>
                <a:schemeClr val="tx1"/>
              </a:solidFill>
            </a:ln>
          </p:spPr>
        </p:pic>
        <p:pic>
          <p:nvPicPr>
            <p:cNvPr id="6" name="Picture 5">
              <a:extLst>
                <a:ext uri="{FF2B5EF4-FFF2-40B4-BE49-F238E27FC236}">
                  <a16:creationId xmlns:a16="http://schemas.microsoft.com/office/drawing/2014/main" id="{F3590ED4-7C88-248F-ECCC-95A9EE4A0F35}"/>
                </a:ext>
              </a:extLst>
            </p:cNvPr>
            <p:cNvPicPr>
              <a:picLocks noChangeAspect="1"/>
            </p:cNvPicPr>
            <p:nvPr/>
          </p:nvPicPr>
          <p:blipFill>
            <a:blip r:embed="rId3"/>
            <a:stretch>
              <a:fillRect/>
            </a:stretch>
          </p:blipFill>
          <p:spPr>
            <a:xfrm>
              <a:off x="5824528" y="1958206"/>
              <a:ext cx="5756260" cy="3301230"/>
            </a:xfrm>
            <a:prstGeom prst="rect">
              <a:avLst/>
            </a:prstGeom>
          </p:spPr>
        </p:pic>
      </p:grpSp>
    </p:spTree>
    <p:extLst>
      <p:ext uri="{BB962C8B-B14F-4D97-AF65-F5344CB8AC3E}">
        <p14:creationId xmlns:p14="http://schemas.microsoft.com/office/powerpoint/2010/main" val="29916542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37769-821B-6626-2689-B8B7D14DB93F}"/>
              </a:ext>
            </a:extLst>
          </p:cNvPr>
          <p:cNvSpPr>
            <a:spLocks noGrp="1"/>
          </p:cNvSpPr>
          <p:nvPr>
            <p:ph type="title"/>
          </p:nvPr>
        </p:nvSpPr>
        <p:spPr/>
        <p:txBody>
          <a:bodyPr/>
          <a:lstStyle/>
          <a:p>
            <a:r>
              <a:rPr lang="en-SG" dirty="0"/>
              <a:t>Hint1! - </a:t>
            </a:r>
            <a:r>
              <a:rPr lang="en-SG" sz="4400" dirty="0"/>
              <a:t>Launch Outlook</a:t>
            </a:r>
            <a:endParaRPr lang="en-SG" dirty="0"/>
          </a:p>
        </p:txBody>
      </p:sp>
      <p:sp>
        <p:nvSpPr>
          <p:cNvPr id="6" name="Rectangle 5">
            <a:extLst>
              <a:ext uri="{FF2B5EF4-FFF2-40B4-BE49-F238E27FC236}">
                <a16:creationId xmlns:a16="http://schemas.microsoft.com/office/drawing/2014/main" id="{3800675A-16E4-BA18-B7BB-FD912D531E3E}"/>
              </a:ext>
            </a:extLst>
          </p:cNvPr>
          <p:cNvSpPr/>
          <p:nvPr/>
        </p:nvSpPr>
        <p:spPr>
          <a:xfrm>
            <a:off x="95716" y="5375860"/>
            <a:ext cx="1606651" cy="115726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b="1" dirty="0">
                <a:sym typeface="Wingdings" panose="05000000000000000000" pitchFamily="2" charset="2"/>
              </a:rPr>
              <a:t>Search for Launch outlook and Use this</a:t>
            </a:r>
          </a:p>
        </p:txBody>
      </p:sp>
      <p:pic>
        <p:nvPicPr>
          <p:cNvPr id="4" name="Picture 3">
            <a:extLst>
              <a:ext uri="{FF2B5EF4-FFF2-40B4-BE49-F238E27FC236}">
                <a16:creationId xmlns:a16="http://schemas.microsoft.com/office/drawing/2014/main" id="{01A950F5-6F7C-0CBF-A4AE-C7712FFA9EF8}"/>
              </a:ext>
            </a:extLst>
          </p:cNvPr>
          <p:cNvPicPr>
            <a:picLocks noChangeAspect="1"/>
          </p:cNvPicPr>
          <p:nvPr/>
        </p:nvPicPr>
        <p:blipFill rotWithShape="1">
          <a:blip r:embed="rId2"/>
          <a:srcRect t="5138" r="86343" b="27250"/>
          <a:stretch/>
        </p:blipFill>
        <p:spPr>
          <a:xfrm>
            <a:off x="1867689" y="1395730"/>
            <a:ext cx="1830298" cy="5097145"/>
          </a:xfrm>
          <a:prstGeom prst="rect">
            <a:avLst/>
          </a:prstGeom>
        </p:spPr>
      </p:pic>
      <p:cxnSp>
        <p:nvCxnSpPr>
          <p:cNvPr id="9" name="Straight Arrow Connector 8">
            <a:extLst>
              <a:ext uri="{FF2B5EF4-FFF2-40B4-BE49-F238E27FC236}">
                <a16:creationId xmlns:a16="http://schemas.microsoft.com/office/drawing/2014/main" id="{D17B8D75-A530-39DF-C756-B4DE018ECC51}"/>
              </a:ext>
            </a:extLst>
          </p:cNvPr>
          <p:cNvCxnSpPr>
            <a:cxnSpLocks/>
          </p:cNvCxnSpPr>
          <p:nvPr/>
        </p:nvCxnSpPr>
        <p:spPr>
          <a:xfrm flipV="1">
            <a:off x="1126273" y="4653887"/>
            <a:ext cx="1098312" cy="60116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42370D8-79E5-C84F-0BF6-F0659AA9AC1C}"/>
              </a:ext>
            </a:extLst>
          </p:cNvPr>
          <p:cNvPicPr>
            <a:picLocks noChangeAspect="1"/>
          </p:cNvPicPr>
          <p:nvPr/>
        </p:nvPicPr>
        <p:blipFill rotWithShape="1">
          <a:blip r:embed="rId2"/>
          <a:srcRect l="22663" t="7067" r="33170" b="73026"/>
          <a:stretch/>
        </p:blipFill>
        <p:spPr>
          <a:xfrm>
            <a:off x="4108759" y="1446860"/>
            <a:ext cx="5919120" cy="1500761"/>
          </a:xfrm>
          <a:prstGeom prst="rect">
            <a:avLst/>
          </a:prstGeom>
        </p:spPr>
      </p:pic>
    </p:spTree>
    <p:extLst>
      <p:ext uri="{BB962C8B-B14F-4D97-AF65-F5344CB8AC3E}">
        <p14:creationId xmlns:p14="http://schemas.microsoft.com/office/powerpoint/2010/main" val="38486706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00675A-16E4-BA18-B7BB-FD912D531E3E}"/>
              </a:ext>
            </a:extLst>
          </p:cNvPr>
          <p:cNvSpPr/>
          <p:nvPr/>
        </p:nvSpPr>
        <p:spPr>
          <a:xfrm>
            <a:off x="400910" y="3429000"/>
            <a:ext cx="1094505" cy="41973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b="1" dirty="0">
                <a:sym typeface="Wingdings" panose="05000000000000000000" pitchFamily="2" charset="2"/>
              </a:rPr>
              <a:t>Use this</a:t>
            </a:r>
          </a:p>
        </p:txBody>
      </p:sp>
      <p:cxnSp>
        <p:nvCxnSpPr>
          <p:cNvPr id="7" name="Straight Arrow Connector 6">
            <a:extLst>
              <a:ext uri="{FF2B5EF4-FFF2-40B4-BE49-F238E27FC236}">
                <a16:creationId xmlns:a16="http://schemas.microsoft.com/office/drawing/2014/main" id="{48D5C98F-7FB8-A935-5360-3A08B73F2176}"/>
              </a:ext>
            </a:extLst>
          </p:cNvPr>
          <p:cNvCxnSpPr>
            <a:cxnSpLocks/>
          </p:cNvCxnSpPr>
          <p:nvPr/>
        </p:nvCxnSpPr>
        <p:spPr>
          <a:xfrm flipH="1" flipV="1">
            <a:off x="764275" y="2504868"/>
            <a:ext cx="423080" cy="92413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3D0F386-5CFD-07E3-CC03-BD71DD596673}"/>
              </a:ext>
            </a:extLst>
          </p:cNvPr>
          <p:cNvPicPr>
            <a:picLocks noChangeAspect="1"/>
          </p:cNvPicPr>
          <p:nvPr/>
        </p:nvPicPr>
        <p:blipFill rotWithShape="1">
          <a:blip r:embed="rId2"/>
          <a:srcRect t="3559" r="7397"/>
          <a:stretch/>
        </p:blipFill>
        <p:spPr>
          <a:xfrm>
            <a:off x="0" y="300250"/>
            <a:ext cx="7146302" cy="2204618"/>
          </a:xfrm>
          <a:prstGeom prst="rect">
            <a:avLst/>
          </a:prstGeom>
        </p:spPr>
      </p:pic>
      <p:pic>
        <p:nvPicPr>
          <p:cNvPr id="11" name="Picture 10">
            <a:extLst>
              <a:ext uri="{FF2B5EF4-FFF2-40B4-BE49-F238E27FC236}">
                <a16:creationId xmlns:a16="http://schemas.microsoft.com/office/drawing/2014/main" id="{32A39618-0051-F7F6-D48F-7C695675147D}"/>
              </a:ext>
            </a:extLst>
          </p:cNvPr>
          <p:cNvPicPr>
            <a:picLocks noChangeAspect="1"/>
          </p:cNvPicPr>
          <p:nvPr/>
        </p:nvPicPr>
        <p:blipFill rotWithShape="1">
          <a:blip r:embed="rId3"/>
          <a:srcRect t="9524" b="5238"/>
          <a:stretch/>
        </p:blipFill>
        <p:spPr>
          <a:xfrm>
            <a:off x="7146302" y="2091016"/>
            <a:ext cx="4854813" cy="4524233"/>
          </a:xfrm>
          <a:prstGeom prst="rect">
            <a:avLst/>
          </a:prstGeom>
        </p:spPr>
      </p:pic>
      <p:cxnSp>
        <p:nvCxnSpPr>
          <p:cNvPr id="14" name="Straight Arrow Connector 13">
            <a:extLst>
              <a:ext uri="{FF2B5EF4-FFF2-40B4-BE49-F238E27FC236}">
                <a16:creationId xmlns:a16="http://schemas.microsoft.com/office/drawing/2014/main" id="{62E1B9C6-206A-9D1A-17CA-1FC9AB707A98}"/>
              </a:ext>
            </a:extLst>
          </p:cNvPr>
          <p:cNvCxnSpPr>
            <a:cxnSpLocks/>
          </p:cNvCxnSpPr>
          <p:nvPr/>
        </p:nvCxnSpPr>
        <p:spPr>
          <a:xfrm>
            <a:off x="5868537" y="4772868"/>
            <a:ext cx="2238233" cy="44057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45B9148-641B-A394-CF03-372E92F2D883}"/>
              </a:ext>
            </a:extLst>
          </p:cNvPr>
          <p:cNvSpPr/>
          <p:nvPr/>
        </p:nvSpPr>
        <p:spPr>
          <a:xfrm>
            <a:off x="4220274" y="4353132"/>
            <a:ext cx="1524764" cy="5453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indent="0">
              <a:buNone/>
            </a:pPr>
            <a:r>
              <a:rPr lang="en-US" sz="1800" dirty="0">
                <a:effectLst/>
                <a:latin typeface="Calibri" panose="020F0502020204030204" pitchFamily="34" charset="0"/>
                <a:ea typeface="Times New Roman" panose="02020603050405020304" pitchFamily="18" charset="0"/>
              </a:rPr>
              <a:t>Type </a:t>
            </a:r>
            <a:r>
              <a:rPr lang="en-US" sz="1800" dirty="0" err="1">
                <a:effectLst/>
                <a:latin typeface="Calibri" panose="020F0502020204030204" pitchFamily="34" charset="0"/>
                <a:ea typeface="Times New Roman" panose="02020603050405020304" pitchFamily="18" charset="0"/>
              </a:rPr>
              <a:t>formsg</a:t>
            </a:r>
            <a:r>
              <a:rPr lang="en-US" sz="1800" dirty="0">
                <a:effectLst/>
                <a:latin typeface="Calibri" panose="020F0502020204030204" pitchFamily="34" charset="0"/>
                <a:ea typeface="Times New Roman" panose="02020603050405020304" pitchFamily="18" charset="0"/>
              </a:rPr>
              <a:t>-auto</a:t>
            </a:r>
            <a:endParaRPr lang="en-SG" dirty="0"/>
          </a:p>
        </p:txBody>
      </p:sp>
      <p:sp>
        <p:nvSpPr>
          <p:cNvPr id="18" name="Title 1">
            <a:extLst>
              <a:ext uri="{FF2B5EF4-FFF2-40B4-BE49-F238E27FC236}">
                <a16:creationId xmlns:a16="http://schemas.microsoft.com/office/drawing/2014/main" id="{0FADA843-2EF6-0E42-0CD4-8A35DBCFC494}"/>
              </a:ext>
            </a:extLst>
          </p:cNvPr>
          <p:cNvSpPr>
            <a:spLocks noGrp="1"/>
          </p:cNvSpPr>
          <p:nvPr>
            <p:ph type="title"/>
          </p:nvPr>
        </p:nvSpPr>
        <p:spPr>
          <a:xfrm>
            <a:off x="6958457" y="26430"/>
            <a:ext cx="5265388" cy="1325563"/>
          </a:xfrm>
        </p:spPr>
        <p:txBody>
          <a:bodyPr>
            <a:normAutofit/>
          </a:bodyPr>
          <a:lstStyle/>
          <a:p>
            <a:r>
              <a:rPr lang="en-SG" dirty="0"/>
              <a:t>Hint2! - </a:t>
            </a:r>
            <a:r>
              <a:rPr lang="en-SG" sz="4400" dirty="0"/>
              <a:t>Retrieve Email</a:t>
            </a:r>
            <a:endParaRPr lang="en-SG" dirty="0"/>
          </a:p>
        </p:txBody>
      </p:sp>
    </p:spTree>
    <p:extLst>
      <p:ext uri="{BB962C8B-B14F-4D97-AF65-F5344CB8AC3E}">
        <p14:creationId xmlns:p14="http://schemas.microsoft.com/office/powerpoint/2010/main" val="754318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B8019-CA8C-E882-F4D4-38E795B738DD}"/>
              </a:ext>
            </a:extLst>
          </p:cNvPr>
          <p:cNvSpPr>
            <a:spLocks noGrp="1"/>
          </p:cNvSpPr>
          <p:nvPr>
            <p:ph type="title"/>
          </p:nvPr>
        </p:nvSpPr>
        <p:spPr/>
        <p:txBody>
          <a:bodyPr/>
          <a:lstStyle/>
          <a:p>
            <a:r>
              <a:rPr lang="en-SG" dirty="0"/>
              <a:t>Hint 3 Loop time!</a:t>
            </a:r>
          </a:p>
        </p:txBody>
      </p:sp>
      <p:pic>
        <p:nvPicPr>
          <p:cNvPr id="5" name="Picture 4">
            <a:extLst>
              <a:ext uri="{FF2B5EF4-FFF2-40B4-BE49-F238E27FC236}">
                <a16:creationId xmlns:a16="http://schemas.microsoft.com/office/drawing/2014/main" id="{EFCA3273-DC13-0C07-9F46-69D3E4DF595D}"/>
              </a:ext>
            </a:extLst>
          </p:cNvPr>
          <p:cNvPicPr>
            <a:picLocks noChangeAspect="1"/>
          </p:cNvPicPr>
          <p:nvPr/>
        </p:nvPicPr>
        <p:blipFill>
          <a:blip r:embed="rId2"/>
          <a:stretch>
            <a:fillRect/>
          </a:stretch>
        </p:blipFill>
        <p:spPr>
          <a:xfrm>
            <a:off x="838200" y="1690688"/>
            <a:ext cx="9944100" cy="4210050"/>
          </a:xfrm>
          <a:prstGeom prst="rect">
            <a:avLst/>
          </a:prstGeom>
        </p:spPr>
      </p:pic>
      <p:cxnSp>
        <p:nvCxnSpPr>
          <p:cNvPr id="6" name="Straight Arrow Connector 5">
            <a:extLst>
              <a:ext uri="{FF2B5EF4-FFF2-40B4-BE49-F238E27FC236}">
                <a16:creationId xmlns:a16="http://schemas.microsoft.com/office/drawing/2014/main" id="{8EBA422E-3B95-D281-8307-A66375F9E9FA}"/>
              </a:ext>
            </a:extLst>
          </p:cNvPr>
          <p:cNvCxnSpPr>
            <a:cxnSpLocks/>
          </p:cNvCxnSpPr>
          <p:nvPr/>
        </p:nvCxnSpPr>
        <p:spPr>
          <a:xfrm flipH="1" flipV="1">
            <a:off x="1897039" y="3016251"/>
            <a:ext cx="423080" cy="92413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FD58D0-DBD6-17A7-133F-184EAE79778E}"/>
              </a:ext>
            </a:extLst>
          </p:cNvPr>
          <p:cNvSpPr/>
          <p:nvPr/>
        </p:nvSpPr>
        <p:spPr>
          <a:xfrm>
            <a:off x="1772866" y="3957443"/>
            <a:ext cx="1094505" cy="41973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b="1" dirty="0">
                <a:sym typeface="Wingdings" panose="05000000000000000000" pitchFamily="2" charset="2"/>
              </a:rPr>
              <a:t>Use this</a:t>
            </a:r>
          </a:p>
        </p:txBody>
      </p:sp>
    </p:spTree>
    <p:extLst>
      <p:ext uri="{BB962C8B-B14F-4D97-AF65-F5344CB8AC3E}">
        <p14:creationId xmlns:p14="http://schemas.microsoft.com/office/powerpoint/2010/main" val="34614283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8B97267-ED5D-8A78-8BB3-3644AD2A86FB}"/>
              </a:ext>
            </a:extLst>
          </p:cNvPr>
          <p:cNvPicPr>
            <a:picLocks noChangeAspect="1"/>
          </p:cNvPicPr>
          <p:nvPr/>
        </p:nvPicPr>
        <p:blipFill>
          <a:blip r:embed="rId2"/>
          <a:stretch>
            <a:fillRect/>
          </a:stretch>
        </p:blipFill>
        <p:spPr>
          <a:xfrm>
            <a:off x="1" y="145912"/>
            <a:ext cx="7339170" cy="3468657"/>
          </a:xfrm>
          <a:prstGeom prst="rect">
            <a:avLst/>
          </a:prstGeom>
        </p:spPr>
      </p:pic>
      <p:pic>
        <p:nvPicPr>
          <p:cNvPr id="16" name="Picture 15">
            <a:extLst>
              <a:ext uri="{FF2B5EF4-FFF2-40B4-BE49-F238E27FC236}">
                <a16:creationId xmlns:a16="http://schemas.microsoft.com/office/drawing/2014/main" id="{959D047B-07F5-AD2A-8067-C6F8FC575EB0}"/>
              </a:ext>
            </a:extLst>
          </p:cNvPr>
          <p:cNvPicPr>
            <a:picLocks noChangeAspect="1"/>
          </p:cNvPicPr>
          <p:nvPr/>
        </p:nvPicPr>
        <p:blipFill rotWithShape="1">
          <a:blip r:embed="rId3"/>
          <a:srcRect t="2708"/>
          <a:stretch/>
        </p:blipFill>
        <p:spPr>
          <a:xfrm>
            <a:off x="7239896" y="3012038"/>
            <a:ext cx="4952104" cy="3719963"/>
          </a:xfrm>
          <a:prstGeom prst="rect">
            <a:avLst/>
          </a:prstGeom>
        </p:spPr>
      </p:pic>
      <p:cxnSp>
        <p:nvCxnSpPr>
          <p:cNvPr id="6" name="Straight Arrow Connector 5">
            <a:extLst>
              <a:ext uri="{FF2B5EF4-FFF2-40B4-BE49-F238E27FC236}">
                <a16:creationId xmlns:a16="http://schemas.microsoft.com/office/drawing/2014/main" id="{44E040D1-6FD4-D5F7-887A-B93B3B8F6D90}"/>
              </a:ext>
            </a:extLst>
          </p:cNvPr>
          <p:cNvCxnSpPr>
            <a:cxnSpLocks/>
          </p:cNvCxnSpPr>
          <p:nvPr/>
        </p:nvCxnSpPr>
        <p:spPr>
          <a:xfrm>
            <a:off x="1527286" y="1542197"/>
            <a:ext cx="1801504" cy="99377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75D5E70-45C2-6907-26EA-13855B0FFA7F}"/>
              </a:ext>
            </a:extLst>
          </p:cNvPr>
          <p:cNvSpPr/>
          <p:nvPr/>
        </p:nvSpPr>
        <p:spPr>
          <a:xfrm>
            <a:off x="1527286" y="4159271"/>
            <a:ext cx="3740750" cy="142266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SG" dirty="0"/>
              <a:t>Set Variable allows us to extract out the email body text and separate them for every new Line.</a:t>
            </a:r>
          </a:p>
          <a:p>
            <a:endParaRPr lang="en-SG" dirty="0"/>
          </a:p>
          <a:p>
            <a:r>
              <a:rPr lang="en-SG" dirty="0"/>
              <a:t>Then, store it to an array, </a:t>
            </a:r>
            <a:r>
              <a:rPr lang="en-SG" dirty="0" err="1"/>
              <a:t>TextList</a:t>
            </a:r>
            <a:r>
              <a:rPr lang="en-SG" dirty="0"/>
              <a:t>. </a:t>
            </a:r>
            <a:endParaRPr lang="en-US" b="1" dirty="0">
              <a:sym typeface="Wingdings" panose="05000000000000000000" pitchFamily="2" charset="2"/>
            </a:endParaRPr>
          </a:p>
        </p:txBody>
      </p:sp>
      <p:sp>
        <p:nvSpPr>
          <p:cNvPr id="10" name="Rectangle 9">
            <a:extLst>
              <a:ext uri="{FF2B5EF4-FFF2-40B4-BE49-F238E27FC236}">
                <a16:creationId xmlns:a16="http://schemas.microsoft.com/office/drawing/2014/main" id="{27E74FF7-0B26-65DB-DB10-F75552803C2A}"/>
              </a:ext>
            </a:extLst>
          </p:cNvPr>
          <p:cNvSpPr/>
          <p:nvPr/>
        </p:nvSpPr>
        <p:spPr>
          <a:xfrm>
            <a:off x="0" y="145912"/>
            <a:ext cx="1801504" cy="1396285"/>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Straight Arrow Connector 10">
            <a:extLst>
              <a:ext uri="{FF2B5EF4-FFF2-40B4-BE49-F238E27FC236}">
                <a16:creationId xmlns:a16="http://schemas.microsoft.com/office/drawing/2014/main" id="{6007677C-50CB-ED51-5D51-6FA3E5329DCA}"/>
              </a:ext>
            </a:extLst>
          </p:cNvPr>
          <p:cNvCxnSpPr>
            <a:cxnSpLocks/>
          </p:cNvCxnSpPr>
          <p:nvPr/>
        </p:nvCxnSpPr>
        <p:spPr>
          <a:xfrm>
            <a:off x="10422806" y="2073763"/>
            <a:ext cx="1173938" cy="144398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4E9B58-81A6-845B-A980-28453E72D9D1}"/>
              </a:ext>
            </a:extLst>
          </p:cNvPr>
          <p:cNvSpPr/>
          <p:nvPr/>
        </p:nvSpPr>
        <p:spPr>
          <a:xfrm>
            <a:off x="8276983" y="705697"/>
            <a:ext cx="3518052" cy="1789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SG" dirty="0"/>
              <a:t>To get the email body text, choose dynamic values</a:t>
            </a:r>
            <a:r>
              <a:rPr lang="en-SG" dirty="0">
                <a:sym typeface="Wingdings" panose="05000000000000000000" pitchFamily="2" charset="2"/>
              </a:rPr>
              <a:t> </a:t>
            </a:r>
            <a:r>
              <a:rPr lang="en-SG" dirty="0" err="1">
                <a:sym typeface="Wingdings" panose="05000000000000000000" pitchFamily="2" charset="2"/>
              </a:rPr>
              <a:t>CurrentItem</a:t>
            </a:r>
            <a:r>
              <a:rPr lang="en-SG" dirty="0">
                <a:sym typeface="Wingdings" panose="05000000000000000000" pitchFamily="2" charset="2"/>
              </a:rPr>
              <a:t> </a:t>
            </a:r>
            <a:r>
              <a:rPr lang="en-SG" b="1" dirty="0">
                <a:sym typeface="Wingdings" panose="05000000000000000000" pitchFamily="2" charset="2"/>
              </a:rPr>
              <a:t>and change to </a:t>
            </a:r>
            <a:r>
              <a:rPr lang="en-SG" b="1" dirty="0" err="1">
                <a:sym typeface="Wingdings" panose="05000000000000000000" pitchFamily="2" charset="2"/>
              </a:rPr>
              <a:t>CurrentItem</a:t>
            </a:r>
            <a:r>
              <a:rPr lang="en-SG" b="1" dirty="0" err="1"/>
              <a:t>.Body</a:t>
            </a:r>
            <a:r>
              <a:rPr lang="en-SG" b="1" dirty="0"/>
              <a:t>.</a:t>
            </a:r>
          </a:p>
          <a:p>
            <a:endParaRPr lang="en-SG" b="1" dirty="0">
              <a:sym typeface="Wingdings" panose="05000000000000000000" pitchFamily="2" charset="2"/>
            </a:endParaRPr>
          </a:p>
          <a:p>
            <a:r>
              <a:rPr lang="en-SG" b="1" dirty="0">
                <a:sym typeface="Wingdings" panose="05000000000000000000" pitchFamily="2" charset="2"/>
              </a:rPr>
              <a:t>Then save.</a:t>
            </a:r>
            <a:endParaRPr lang="en-US" b="1" dirty="0">
              <a:sym typeface="Wingdings" panose="05000000000000000000" pitchFamily="2" charset="2"/>
            </a:endParaRPr>
          </a:p>
        </p:txBody>
      </p:sp>
    </p:spTree>
    <p:extLst>
      <p:ext uri="{BB962C8B-B14F-4D97-AF65-F5344CB8AC3E}">
        <p14:creationId xmlns:p14="http://schemas.microsoft.com/office/powerpoint/2010/main" val="325918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9140847-8731-D20B-E8FF-E94F085EDF80}"/>
              </a:ext>
            </a:extLst>
          </p:cNvPr>
          <p:cNvPicPr>
            <a:picLocks noChangeAspect="1"/>
          </p:cNvPicPr>
          <p:nvPr/>
        </p:nvPicPr>
        <p:blipFill>
          <a:blip r:embed="rId2"/>
          <a:stretch>
            <a:fillRect/>
          </a:stretch>
        </p:blipFill>
        <p:spPr>
          <a:xfrm>
            <a:off x="7774128" y="3589361"/>
            <a:ext cx="3677166" cy="2685930"/>
          </a:xfrm>
          <a:prstGeom prst="rect">
            <a:avLst/>
          </a:prstGeom>
        </p:spPr>
      </p:pic>
      <p:sp>
        <p:nvSpPr>
          <p:cNvPr id="2" name="Title 1">
            <a:extLst>
              <a:ext uri="{FF2B5EF4-FFF2-40B4-BE49-F238E27FC236}">
                <a16:creationId xmlns:a16="http://schemas.microsoft.com/office/drawing/2014/main" id="{AB2862D3-8CCD-5482-B732-3E29DB63821D}"/>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44068C5E-3092-13B2-7A71-72B71B147894}"/>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DB62C621-18FD-331F-4F86-01203A22A0E3}"/>
              </a:ext>
            </a:extLst>
          </p:cNvPr>
          <p:cNvPicPr>
            <a:picLocks noChangeAspect="1"/>
          </p:cNvPicPr>
          <p:nvPr/>
        </p:nvPicPr>
        <p:blipFill rotWithShape="1">
          <a:blip r:embed="rId3"/>
          <a:srcRect r="32405"/>
          <a:stretch/>
        </p:blipFill>
        <p:spPr>
          <a:xfrm>
            <a:off x="644245" y="942847"/>
            <a:ext cx="7370202" cy="4972306"/>
          </a:xfrm>
          <a:prstGeom prst="rect">
            <a:avLst/>
          </a:prstGeom>
        </p:spPr>
      </p:pic>
      <p:cxnSp>
        <p:nvCxnSpPr>
          <p:cNvPr id="6" name="Straight Arrow Connector 5">
            <a:extLst>
              <a:ext uri="{FF2B5EF4-FFF2-40B4-BE49-F238E27FC236}">
                <a16:creationId xmlns:a16="http://schemas.microsoft.com/office/drawing/2014/main" id="{10427E86-6C7D-991D-744D-E9B0A248EC65}"/>
              </a:ext>
            </a:extLst>
          </p:cNvPr>
          <p:cNvCxnSpPr>
            <a:cxnSpLocks/>
          </p:cNvCxnSpPr>
          <p:nvPr/>
        </p:nvCxnSpPr>
        <p:spPr>
          <a:xfrm flipH="1">
            <a:off x="6762690" y="2185763"/>
            <a:ext cx="944137" cy="41990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EAC571A-C9CD-597B-87FE-72509219D23A}"/>
              </a:ext>
            </a:extLst>
          </p:cNvPr>
          <p:cNvCxnSpPr>
            <a:cxnSpLocks/>
          </p:cNvCxnSpPr>
          <p:nvPr/>
        </p:nvCxnSpPr>
        <p:spPr>
          <a:xfrm flipH="1">
            <a:off x="3049643" y="681037"/>
            <a:ext cx="944137" cy="41990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F34C37F-E85E-10E6-8131-03DD98232476}"/>
              </a:ext>
            </a:extLst>
          </p:cNvPr>
          <p:cNvCxnSpPr>
            <a:cxnSpLocks/>
          </p:cNvCxnSpPr>
          <p:nvPr/>
        </p:nvCxnSpPr>
        <p:spPr>
          <a:xfrm flipH="1">
            <a:off x="9332932" y="2694677"/>
            <a:ext cx="132921" cy="244759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04EB878-5ED3-C39B-4926-5597A23F3B42}"/>
              </a:ext>
            </a:extLst>
          </p:cNvPr>
          <p:cNvSpPr/>
          <p:nvPr/>
        </p:nvSpPr>
        <p:spPr>
          <a:xfrm>
            <a:off x="7706827" y="796003"/>
            <a:ext cx="3518052" cy="1789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SG" dirty="0"/>
              <a:t>When you test run the flow, the emailBodyText can be found in the variable output value:</a:t>
            </a:r>
          </a:p>
          <a:p>
            <a:r>
              <a:rPr lang="en-SG" b="1" dirty="0">
                <a:sym typeface="Wingdings" panose="05000000000000000000" pitchFamily="2" charset="2"/>
              </a:rPr>
              <a:t>Flow variables emailBodyText</a:t>
            </a:r>
            <a:endParaRPr lang="en-US" b="1" dirty="0">
              <a:sym typeface="Wingdings" panose="05000000000000000000" pitchFamily="2" charset="2"/>
            </a:endParaRPr>
          </a:p>
        </p:txBody>
      </p:sp>
    </p:spTree>
    <p:extLst>
      <p:ext uri="{BB962C8B-B14F-4D97-AF65-F5344CB8AC3E}">
        <p14:creationId xmlns:p14="http://schemas.microsoft.com/office/powerpoint/2010/main" val="194060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F041F-FDD9-B18F-F027-0E5FDE44628A}"/>
              </a:ext>
            </a:extLst>
          </p:cNvPr>
          <p:cNvSpPr>
            <a:spLocks noGrp="1"/>
          </p:cNvSpPr>
          <p:nvPr>
            <p:ph type="title"/>
          </p:nvPr>
        </p:nvSpPr>
        <p:spPr>
          <a:xfrm>
            <a:off x="58479" y="-164383"/>
            <a:ext cx="10515600" cy="1325563"/>
          </a:xfrm>
        </p:spPr>
        <p:txBody>
          <a:bodyPr>
            <a:normAutofit/>
          </a:bodyPr>
          <a:lstStyle/>
          <a:p>
            <a:r>
              <a:rPr lang="en-SG" sz="2800" dirty="0"/>
              <a:t>In order to get each field, we need to spilt text:</a:t>
            </a:r>
          </a:p>
        </p:txBody>
      </p:sp>
      <p:pic>
        <p:nvPicPr>
          <p:cNvPr id="5" name="Picture 4">
            <a:extLst>
              <a:ext uri="{FF2B5EF4-FFF2-40B4-BE49-F238E27FC236}">
                <a16:creationId xmlns:a16="http://schemas.microsoft.com/office/drawing/2014/main" id="{6B104A03-A002-BBDD-666A-ECD28EF536E3}"/>
              </a:ext>
            </a:extLst>
          </p:cNvPr>
          <p:cNvPicPr>
            <a:picLocks noChangeAspect="1"/>
          </p:cNvPicPr>
          <p:nvPr/>
        </p:nvPicPr>
        <p:blipFill>
          <a:blip r:embed="rId2"/>
          <a:stretch>
            <a:fillRect/>
          </a:stretch>
        </p:blipFill>
        <p:spPr>
          <a:xfrm>
            <a:off x="750663" y="735877"/>
            <a:ext cx="8382703" cy="5936218"/>
          </a:xfrm>
          <a:prstGeom prst="rect">
            <a:avLst/>
          </a:prstGeom>
        </p:spPr>
      </p:pic>
      <p:cxnSp>
        <p:nvCxnSpPr>
          <p:cNvPr id="6" name="Straight Arrow Connector 5">
            <a:extLst>
              <a:ext uri="{FF2B5EF4-FFF2-40B4-BE49-F238E27FC236}">
                <a16:creationId xmlns:a16="http://schemas.microsoft.com/office/drawing/2014/main" id="{3E430935-BC73-07A9-0381-B7A89DF7E2FE}"/>
              </a:ext>
            </a:extLst>
          </p:cNvPr>
          <p:cNvCxnSpPr>
            <a:cxnSpLocks/>
            <a:stCxn id="9" idx="3"/>
          </p:cNvCxnSpPr>
          <p:nvPr/>
        </p:nvCxnSpPr>
        <p:spPr>
          <a:xfrm flipV="1">
            <a:off x="3291982" y="4869712"/>
            <a:ext cx="2211708" cy="51036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A0BFD46-3B9F-4D19-40E3-A2BA926B31C0}"/>
              </a:ext>
            </a:extLst>
          </p:cNvPr>
          <p:cNvSpPr/>
          <p:nvPr/>
        </p:nvSpPr>
        <p:spPr>
          <a:xfrm>
            <a:off x="1080274" y="5231219"/>
            <a:ext cx="2211708" cy="29771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7799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A2DC90-46C2-BA4C-B02A-106E615E0FD2}"/>
              </a:ext>
            </a:extLst>
          </p:cNvPr>
          <p:cNvPicPr>
            <a:picLocks noChangeAspect="1"/>
          </p:cNvPicPr>
          <p:nvPr/>
        </p:nvPicPr>
        <p:blipFill>
          <a:blip r:embed="rId2"/>
          <a:stretch>
            <a:fillRect/>
          </a:stretch>
        </p:blipFill>
        <p:spPr>
          <a:xfrm>
            <a:off x="809849" y="960064"/>
            <a:ext cx="10077450" cy="5153025"/>
          </a:xfrm>
          <a:prstGeom prst="rect">
            <a:avLst/>
          </a:prstGeom>
        </p:spPr>
      </p:pic>
      <p:sp>
        <p:nvSpPr>
          <p:cNvPr id="2" name="Title 1">
            <a:extLst>
              <a:ext uri="{FF2B5EF4-FFF2-40B4-BE49-F238E27FC236}">
                <a16:creationId xmlns:a16="http://schemas.microsoft.com/office/drawing/2014/main" id="{7D4F041F-FDD9-B18F-F027-0E5FDE44628A}"/>
              </a:ext>
            </a:extLst>
          </p:cNvPr>
          <p:cNvSpPr>
            <a:spLocks noGrp="1"/>
          </p:cNvSpPr>
          <p:nvPr>
            <p:ph type="title"/>
          </p:nvPr>
        </p:nvSpPr>
        <p:spPr>
          <a:xfrm>
            <a:off x="58479" y="-164383"/>
            <a:ext cx="10515600" cy="1325563"/>
          </a:xfrm>
        </p:spPr>
        <p:txBody>
          <a:bodyPr>
            <a:normAutofit/>
          </a:bodyPr>
          <a:lstStyle/>
          <a:p>
            <a:r>
              <a:rPr lang="en-SG" sz="2800" dirty="0"/>
              <a:t>In order to get each field, we need to spilt text:</a:t>
            </a:r>
          </a:p>
        </p:txBody>
      </p:sp>
      <p:cxnSp>
        <p:nvCxnSpPr>
          <p:cNvPr id="6" name="Straight Arrow Connector 5">
            <a:extLst>
              <a:ext uri="{FF2B5EF4-FFF2-40B4-BE49-F238E27FC236}">
                <a16:creationId xmlns:a16="http://schemas.microsoft.com/office/drawing/2014/main" id="{3E430935-BC73-07A9-0381-B7A89DF7E2FE}"/>
              </a:ext>
            </a:extLst>
          </p:cNvPr>
          <p:cNvCxnSpPr>
            <a:cxnSpLocks/>
            <a:stCxn id="9" idx="3"/>
          </p:cNvCxnSpPr>
          <p:nvPr/>
        </p:nvCxnSpPr>
        <p:spPr>
          <a:xfrm>
            <a:off x="3021557" y="2416278"/>
            <a:ext cx="1765596" cy="314542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A0BFD46-3B9F-4D19-40E3-A2BA926B31C0}"/>
              </a:ext>
            </a:extLst>
          </p:cNvPr>
          <p:cNvSpPr/>
          <p:nvPr/>
        </p:nvSpPr>
        <p:spPr>
          <a:xfrm>
            <a:off x="809849" y="1699708"/>
            <a:ext cx="2211708" cy="143314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90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722A2D-A58D-B9D9-29D5-DBCA1E221D43}"/>
              </a:ext>
            </a:extLst>
          </p:cNvPr>
          <p:cNvPicPr>
            <a:picLocks noChangeAspect="1"/>
          </p:cNvPicPr>
          <p:nvPr/>
        </p:nvPicPr>
        <p:blipFill>
          <a:blip r:embed="rId2"/>
          <a:stretch>
            <a:fillRect/>
          </a:stretch>
        </p:blipFill>
        <p:spPr>
          <a:xfrm>
            <a:off x="4677670" y="370723"/>
            <a:ext cx="7317379" cy="5852655"/>
          </a:xfrm>
          <a:prstGeom prst="rect">
            <a:avLst/>
          </a:prstGeom>
        </p:spPr>
      </p:pic>
      <p:cxnSp>
        <p:nvCxnSpPr>
          <p:cNvPr id="6" name="Straight Arrow Connector 5">
            <a:extLst>
              <a:ext uri="{FF2B5EF4-FFF2-40B4-BE49-F238E27FC236}">
                <a16:creationId xmlns:a16="http://schemas.microsoft.com/office/drawing/2014/main" id="{3D0D406F-A4DA-FFA0-4CB6-0889402489B0}"/>
              </a:ext>
            </a:extLst>
          </p:cNvPr>
          <p:cNvCxnSpPr>
            <a:cxnSpLocks/>
            <a:stCxn id="7" idx="3"/>
          </p:cNvCxnSpPr>
          <p:nvPr/>
        </p:nvCxnSpPr>
        <p:spPr>
          <a:xfrm flipV="1">
            <a:off x="4032344" y="5131558"/>
            <a:ext cx="2477638" cy="87405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A187DAB-194B-6D59-BDE6-3267BBB07776}"/>
              </a:ext>
            </a:extLst>
          </p:cNvPr>
          <p:cNvSpPr/>
          <p:nvPr/>
        </p:nvSpPr>
        <p:spPr>
          <a:xfrm>
            <a:off x="514292" y="5567904"/>
            <a:ext cx="3518052" cy="8754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SG" dirty="0"/>
              <a:t>We will be splitting the text line by line to produce a </a:t>
            </a:r>
            <a:r>
              <a:rPr lang="en-SG" b="1" dirty="0" err="1"/>
              <a:t>Textlist</a:t>
            </a:r>
            <a:r>
              <a:rPr lang="en-SG" b="1" dirty="0"/>
              <a:t> array</a:t>
            </a:r>
            <a:r>
              <a:rPr lang="en-SG" dirty="0"/>
              <a:t>.</a:t>
            </a:r>
            <a:endParaRPr lang="en-US" b="1" dirty="0">
              <a:sym typeface="Wingdings" panose="05000000000000000000" pitchFamily="2" charset="2"/>
            </a:endParaRPr>
          </a:p>
        </p:txBody>
      </p:sp>
      <p:cxnSp>
        <p:nvCxnSpPr>
          <p:cNvPr id="13" name="Straight Arrow Connector 12">
            <a:extLst>
              <a:ext uri="{FF2B5EF4-FFF2-40B4-BE49-F238E27FC236}">
                <a16:creationId xmlns:a16="http://schemas.microsoft.com/office/drawing/2014/main" id="{71CA1319-E376-170C-6324-3508262383FF}"/>
              </a:ext>
            </a:extLst>
          </p:cNvPr>
          <p:cNvCxnSpPr>
            <a:cxnSpLocks/>
            <a:stCxn id="14" idx="3"/>
          </p:cNvCxnSpPr>
          <p:nvPr/>
        </p:nvCxnSpPr>
        <p:spPr>
          <a:xfrm>
            <a:off x="4032344" y="2041045"/>
            <a:ext cx="2063656" cy="53655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49259A9-3621-E33B-A103-4C672C7AEFFA}"/>
              </a:ext>
            </a:extLst>
          </p:cNvPr>
          <p:cNvSpPr/>
          <p:nvPr/>
        </p:nvSpPr>
        <p:spPr>
          <a:xfrm>
            <a:off x="514292" y="1729182"/>
            <a:ext cx="3518052" cy="62372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SG" dirty="0"/>
              <a:t>Variable: </a:t>
            </a:r>
            <a:r>
              <a:rPr lang="en-SG" b="1" dirty="0"/>
              <a:t>emailBodyText</a:t>
            </a:r>
            <a:r>
              <a:rPr lang="en-SG" dirty="0"/>
              <a:t>.</a:t>
            </a:r>
            <a:endParaRPr lang="en-US" b="1" dirty="0">
              <a:sym typeface="Wingdings" panose="05000000000000000000" pitchFamily="2" charset="2"/>
            </a:endParaRPr>
          </a:p>
        </p:txBody>
      </p:sp>
      <p:sp>
        <p:nvSpPr>
          <p:cNvPr id="16" name="Rectangle 15">
            <a:extLst>
              <a:ext uri="{FF2B5EF4-FFF2-40B4-BE49-F238E27FC236}">
                <a16:creationId xmlns:a16="http://schemas.microsoft.com/office/drawing/2014/main" id="{8D338229-87F6-8A02-1173-7E12C4C16E14}"/>
              </a:ext>
            </a:extLst>
          </p:cNvPr>
          <p:cNvSpPr/>
          <p:nvPr/>
        </p:nvSpPr>
        <p:spPr>
          <a:xfrm>
            <a:off x="514292" y="2716884"/>
            <a:ext cx="3518052" cy="62372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SG" dirty="0"/>
              <a:t>Delimiter: </a:t>
            </a:r>
            <a:r>
              <a:rPr lang="en-SG" b="1" dirty="0"/>
              <a:t>Standard and New Line</a:t>
            </a:r>
            <a:endParaRPr lang="en-US" b="1" dirty="0">
              <a:sym typeface="Wingdings" panose="05000000000000000000" pitchFamily="2" charset="2"/>
            </a:endParaRPr>
          </a:p>
        </p:txBody>
      </p:sp>
      <p:cxnSp>
        <p:nvCxnSpPr>
          <p:cNvPr id="17" name="Straight Arrow Connector 16">
            <a:extLst>
              <a:ext uri="{FF2B5EF4-FFF2-40B4-BE49-F238E27FC236}">
                <a16:creationId xmlns:a16="http://schemas.microsoft.com/office/drawing/2014/main" id="{BF962964-893C-E25D-A224-3800FF98BEEC}"/>
              </a:ext>
            </a:extLst>
          </p:cNvPr>
          <p:cNvCxnSpPr>
            <a:cxnSpLocks/>
          </p:cNvCxnSpPr>
          <p:nvPr/>
        </p:nvCxnSpPr>
        <p:spPr>
          <a:xfrm>
            <a:off x="4032344" y="3038529"/>
            <a:ext cx="852613" cy="7329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2CB6FA9-F10A-3486-1D2D-273671F00A31}"/>
              </a:ext>
            </a:extLst>
          </p:cNvPr>
          <p:cNvCxnSpPr>
            <a:cxnSpLocks/>
            <a:stCxn id="16" idx="3"/>
          </p:cNvCxnSpPr>
          <p:nvPr/>
        </p:nvCxnSpPr>
        <p:spPr>
          <a:xfrm>
            <a:off x="4032344" y="3028747"/>
            <a:ext cx="910301" cy="8618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96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88CE-F99E-ADC4-B051-236B21333FE8}"/>
              </a:ext>
            </a:extLst>
          </p:cNvPr>
          <p:cNvSpPr>
            <a:spLocks noGrp="1"/>
          </p:cNvSpPr>
          <p:nvPr>
            <p:ph type="title"/>
          </p:nvPr>
        </p:nvSpPr>
        <p:spPr>
          <a:xfrm>
            <a:off x="361507" y="1"/>
            <a:ext cx="11483163" cy="999459"/>
          </a:xfrm>
        </p:spPr>
        <p:style>
          <a:lnRef idx="2">
            <a:schemeClr val="accent2"/>
          </a:lnRef>
          <a:fillRef idx="1">
            <a:schemeClr val="lt1"/>
          </a:fillRef>
          <a:effectRef idx="0">
            <a:schemeClr val="accent2"/>
          </a:effectRef>
          <a:fontRef idx="minor">
            <a:schemeClr val="dk1"/>
          </a:fontRef>
        </p:style>
        <p:txBody>
          <a:bodyPr>
            <a:normAutofit/>
          </a:bodyPr>
          <a:lstStyle/>
          <a:p>
            <a:r>
              <a:rPr lang="en-SG" sz="2400" b="1" dirty="0"/>
              <a:t>Test run </a:t>
            </a:r>
            <a:r>
              <a:rPr lang="en-SG" sz="2400" b="1" dirty="0">
                <a:sym typeface="Wingdings" panose="05000000000000000000" pitchFamily="2" charset="2"/>
              </a:rPr>
              <a:t> click on </a:t>
            </a:r>
            <a:r>
              <a:rPr lang="en-SG" sz="2400" b="1" dirty="0" err="1">
                <a:sym typeface="Wingdings" panose="05000000000000000000" pitchFamily="2" charset="2"/>
              </a:rPr>
              <a:t>Textlist</a:t>
            </a:r>
            <a:r>
              <a:rPr lang="en-SG" sz="2400" b="1" dirty="0">
                <a:sym typeface="Wingdings" panose="05000000000000000000" pitchFamily="2" charset="2"/>
              </a:rPr>
              <a:t> </a:t>
            </a:r>
            <a:r>
              <a:rPr lang="en-SG" sz="2400" dirty="0">
                <a:sym typeface="Wingdings" panose="05000000000000000000" pitchFamily="2" charset="2"/>
              </a:rPr>
              <a:t>and you will see the index of where your fields are. E.g. index </a:t>
            </a:r>
            <a:r>
              <a:rPr lang="en-SG" sz="2400" b="1" dirty="0">
                <a:sym typeface="Wingdings" panose="05000000000000000000" pitchFamily="2" charset="2"/>
              </a:rPr>
              <a:t>12</a:t>
            </a:r>
            <a:r>
              <a:rPr lang="en-SG" sz="2400" dirty="0">
                <a:sym typeface="Wingdings" panose="05000000000000000000" pitchFamily="2" charset="2"/>
              </a:rPr>
              <a:t> for Response ID value etc</a:t>
            </a:r>
            <a:endParaRPr lang="en-SG" sz="2400" dirty="0"/>
          </a:p>
        </p:txBody>
      </p:sp>
      <p:sp>
        <p:nvSpPr>
          <p:cNvPr id="3" name="Content Placeholder 2">
            <a:extLst>
              <a:ext uri="{FF2B5EF4-FFF2-40B4-BE49-F238E27FC236}">
                <a16:creationId xmlns:a16="http://schemas.microsoft.com/office/drawing/2014/main" id="{3F72172B-C86C-6C1F-FD50-563173747B2D}"/>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D3AC5AD3-88D9-C355-37B9-F612D8E32C87}"/>
              </a:ext>
            </a:extLst>
          </p:cNvPr>
          <p:cNvPicPr>
            <a:picLocks noChangeAspect="1"/>
          </p:cNvPicPr>
          <p:nvPr/>
        </p:nvPicPr>
        <p:blipFill>
          <a:blip r:embed="rId2"/>
          <a:stretch>
            <a:fillRect/>
          </a:stretch>
        </p:blipFill>
        <p:spPr>
          <a:xfrm>
            <a:off x="701398" y="1254013"/>
            <a:ext cx="10789204" cy="4349974"/>
          </a:xfrm>
          <a:prstGeom prst="rect">
            <a:avLst/>
          </a:prstGeom>
        </p:spPr>
      </p:pic>
      <p:cxnSp>
        <p:nvCxnSpPr>
          <p:cNvPr id="6" name="Straight Arrow Connector 5">
            <a:extLst>
              <a:ext uri="{FF2B5EF4-FFF2-40B4-BE49-F238E27FC236}">
                <a16:creationId xmlns:a16="http://schemas.microsoft.com/office/drawing/2014/main" id="{B1F8AAF5-7EF6-0810-F058-A6816C01E3A1}"/>
              </a:ext>
            </a:extLst>
          </p:cNvPr>
          <p:cNvCxnSpPr>
            <a:cxnSpLocks/>
          </p:cNvCxnSpPr>
          <p:nvPr/>
        </p:nvCxnSpPr>
        <p:spPr>
          <a:xfrm flipH="1">
            <a:off x="9450010" y="4848447"/>
            <a:ext cx="842306" cy="44307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ECBF580-3F93-C5DF-A9FA-12DC3CCAED70}"/>
              </a:ext>
            </a:extLst>
          </p:cNvPr>
          <p:cNvCxnSpPr>
            <a:cxnSpLocks/>
          </p:cNvCxnSpPr>
          <p:nvPr/>
        </p:nvCxnSpPr>
        <p:spPr>
          <a:xfrm flipH="1">
            <a:off x="1234586" y="3023459"/>
            <a:ext cx="842306" cy="44307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E2C2F4B-9487-F3BD-8B06-97DAD08EF7EF}"/>
              </a:ext>
            </a:extLst>
          </p:cNvPr>
          <p:cNvSpPr/>
          <p:nvPr/>
        </p:nvSpPr>
        <p:spPr>
          <a:xfrm>
            <a:off x="2076892" y="2450483"/>
            <a:ext cx="3518052" cy="81644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SG" dirty="0"/>
              <a:t>Now we can extract row 10 and write to excel file.</a:t>
            </a:r>
          </a:p>
          <a:p>
            <a:r>
              <a:rPr lang="en-SG" b="1" dirty="0">
                <a:sym typeface="Wingdings" panose="05000000000000000000" pitchFamily="2" charset="2"/>
              </a:rPr>
              <a:t>Every field has an index. </a:t>
            </a:r>
            <a:endParaRPr lang="en-US" b="1" dirty="0">
              <a:sym typeface="Wingdings" panose="05000000000000000000" pitchFamily="2" charset="2"/>
            </a:endParaRPr>
          </a:p>
        </p:txBody>
      </p:sp>
      <p:sp>
        <p:nvSpPr>
          <p:cNvPr id="11" name="TextBox 10">
            <a:extLst>
              <a:ext uri="{FF2B5EF4-FFF2-40B4-BE49-F238E27FC236}">
                <a16:creationId xmlns:a16="http://schemas.microsoft.com/office/drawing/2014/main" id="{C3B39278-9C87-5FCA-D6F4-9660F933F610}"/>
              </a:ext>
            </a:extLst>
          </p:cNvPr>
          <p:cNvSpPr txBox="1"/>
          <p:nvPr/>
        </p:nvSpPr>
        <p:spPr>
          <a:xfrm>
            <a:off x="1103128" y="4918390"/>
            <a:ext cx="3872909" cy="17543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r>
              <a:rPr lang="en-SG" b="1" dirty="0"/>
              <a:t>Response ID - Row 12</a:t>
            </a:r>
          </a:p>
          <a:p>
            <a:r>
              <a:rPr lang="en-SG" b="1" dirty="0"/>
              <a:t>Company name - Row 20</a:t>
            </a:r>
          </a:p>
          <a:p>
            <a:r>
              <a:rPr lang="en-SG" b="1" dirty="0"/>
              <a:t>Industry - row 24</a:t>
            </a:r>
          </a:p>
          <a:p>
            <a:r>
              <a:rPr lang="en-SG" b="1" dirty="0"/>
              <a:t>Point of contact email - row 32</a:t>
            </a:r>
          </a:p>
          <a:p>
            <a:r>
              <a:rPr lang="en-SG" b="1" dirty="0"/>
              <a:t>Postal Code - row 36</a:t>
            </a:r>
          </a:p>
          <a:p>
            <a:r>
              <a:rPr lang="en-SG" b="1" dirty="0"/>
              <a:t>Any Remarks - row 40</a:t>
            </a:r>
          </a:p>
        </p:txBody>
      </p:sp>
    </p:spTree>
    <p:extLst>
      <p:ext uri="{BB962C8B-B14F-4D97-AF65-F5344CB8AC3E}">
        <p14:creationId xmlns:p14="http://schemas.microsoft.com/office/powerpoint/2010/main" val="228904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1183A8-75E5-4ED8-AD50-24B43FE44891}"/>
              </a:ext>
            </a:extLst>
          </p:cNvPr>
          <p:cNvPicPr>
            <a:picLocks noChangeAspect="1"/>
          </p:cNvPicPr>
          <p:nvPr/>
        </p:nvPicPr>
        <p:blipFill>
          <a:blip r:embed="rId2"/>
          <a:stretch>
            <a:fillRect/>
          </a:stretch>
        </p:blipFill>
        <p:spPr>
          <a:xfrm>
            <a:off x="571499" y="314325"/>
            <a:ext cx="6320019" cy="3990975"/>
          </a:xfrm>
          <a:prstGeom prst="rect">
            <a:avLst/>
          </a:prstGeom>
          <a:ln>
            <a:solidFill>
              <a:schemeClr val="tx1"/>
            </a:solidFill>
          </a:ln>
        </p:spPr>
      </p:pic>
      <p:sp>
        <p:nvSpPr>
          <p:cNvPr id="5" name="Rectangle 4">
            <a:extLst>
              <a:ext uri="{FF2B5EF4-FFF2-40B4-BE49-F238E27FC236}">
                <a16:creationId xmlns:a16="http://schemas.microsoft.com/office/drawing/2014/main" id="{16ED63FC-3C3A-4D57-8981-E4627ABAEAFA}"/>
              </a:ext>
            </a:extLst>
          </p:cNvPr>
          <p:cNvSpPr/>
          <p:nvPr/>
        </p:nvSpPr>
        <p:spPr>
          <a:xfrm>
            <a:off x="7911949" y="738186"/>
            <a:ext cx="3518052" cy="453866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dirty="0"/>
              <a:t>Drag in the 6 sample email files into </a:t>
            </a:r>
            <a:r>
              <a:rPr lang="en-US" b="1" dirty="0"/>
              <a:t>outlook inbox.</a:t>
            </a:r>
          </a:p>
          <a:p>
            <a:endParaRPr lang="en-US" b="1" dirty="0">
              <a:sym typeface="Wingdings" panose="05000000000000000000" pitchFamily="2" charset="2"/>
            </a:endParaRPr>
          </a:p>
          <a:p>
            <a:r>
              <a:rPr lang="en-US" dirty="0">
                <a:sym typeface="Wingdings" panose="05000000000000000000" pitchFamily="2" charset="2"/>
              </a:rPr>
              <a:t>2 of the emails are Manpower Reports.</a:t>
            </a:r>
          </a:p>
          <a:p>
            <a:endParaRPr lang="en-US" dirty="0">
              <a:sym typeface="Wingdings" panose="05000000000000000000" pitchFamily="2" charset="2"/>
            </a:endParaRPr>
          </a:p>
          <a:p>
            <a:r>
              <a:rPr lang="en-US" dirty="0">
                <a:sym typeface="Wingdings" panose="05000000000000000000" pitchFamily="2" charset="2"/>
              </a:rPr>
              <a:t>Each report has a specific subject and an attachment.</a:t>
            </a:r>
          </a:p>
          <a:p>
            <a:endParaRPr lang="en-US" dirty="0">
              <a:sym typeface="Wingdings" panose="05000000000000000000" pitchFamily="2" charset="2"/>
            </a:endParaRPr>
          </a:p>
          <a:p>
            <a:r>
              <a:rPr lang="en-US" dirty="0">
                <a:sym typeface="Wingdings" panose="05000000000000000000" pitchFamily="2" charset="2"/>
              </a:rPr>
              <a:t>For these types of automation, it is important to involve stakeholders and ensure that they are adhering to certain data format, example:</a:t>
            </a:r>
          </a:p>
          <a:p>
            <a:endParaRPr lang="en-US" dirty="0">
              <a:sym typeface="Wingdings" panose="05000000000000000000" pitchFamily="2" charset="2"/>
            </a:endParaRPr>
          </a:p>
          <a:p>
            <a:r>
              <a:rPr lang="en-US" b="1" dirty="0">
                <a:sym typeface="Wingdings" panose="05000000000000000000" pitchFamily="2" charset="2"/>
              </a:rPr>
              <a:t>&lt;&lt;Manpower Report&gt;&gt; </a:t>
            </a:r>
          </a:p>
        </p:txBody>
      </p:sp>
      <p:pic>
        <p:nvPicPr>
          <p:cNvPr id="6" name="Picture 5">
            <a:extLst>
              <a:ext uri="{FF2B5EF4-FFF2-40B4-BE49-F238E27FC236}">
                <a16:creationId xmlns:a16="http://schemas.microsoft.com/office/drawing/2014/main" id="{EE33027F-13F6-4908-A649-EE81250F94E2}"/>
              </a:ext>
            </a:extLst>
          </p:cNvPr>
          <p:cNvPicPr>
            <a:picLocks noChangeAspect="1"/>
          </p:cNvPicPr>
          <p:nvPr/>
        </p:nvPicPr>
        <p:blipFill>
          <a:blip r:embed="rId3"/>
          <a:stretch>
            <a:fillRect/>
          </a:stretch>
        </p:blipFill>
        <p:spPr>
          <a:xfrm>
            <a:off x="571499" y="4548187"/>
            <a:ext cx="6744645" cy="1457325"/>
          </a:xfrm>
          <a:prstGeom prst="rect">
            <a:avLst/>
          </a:prstGeom>
          <a:ln>
            <a:solidFill>
              <a:schemeClr val="tx1"/>
            </a:solidFill>
          </a:ln>
        </p:spPr>
      </p:pic>
    </p:spTree>
    <p:extLst>
      <p:ext uri="{BB962C8B-B14F-4D97-AF65-F5344CB8AC3E}">
        <p14:creationId xmlns:p14="http://schemas.microsoft.com/office/powerpoint/2010/main" val="39973895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4F51BB-0E0E-5231-8E94-07F9EB5A2754}"/>
              </a:ext>
            </a:extLst>
          </p:cNvPr>
          <p:cNvPicPr>
            <a:picLocks noChangeAspect="1"/>
          </p:cNvPicPr>
          <p:nvPr/>
        </p:nvPicPr>
        <p:blipFill>
          <a:blip r:embed="rId3"/>
          <a:stretch>
            <a:fillRect/>
          </a:stretch>
        </p:blipFill>
        <p:spPr>
          <a:xfrm>
            <a:off x="1114425" y="519112"/>
            <a:ext cx="9963150" cy="5819775"/>
          </a:xfrm>
          <a:prstGeom prst="rect">
            <a:avLst/>
          </a:prstGeom>
        </p:spPr>
      </p:pic>
      <p:sp>
        <p:nvSpPr>
          <p:cNvPr id="6" name="Title 1">
            <a:extLst>
              <a:ext uri="{FF2B5EF4-FFF2-40B4-BE49-F238E27FC236}">
                <a16:creationId xmlns:a16="http://schemas.microsoft.com/office/drawing/2014/main" id="{068A24CC-0541-8928-C157-D2CC05D9756F}"/>
              </a:ext>
            </a:extLst>
          </p:cNvPr>
          <p:cNvSpPr>
            <a:spLocks noGrp="1"/>
          </p:cNvSpPr>
          <p:nvPr>
            <p:ph type="title"/>
          </p:nvPr>
        </p:nvSpPr>
        <p:spPr>
          <a:xfrm>
            <a:off x="361507" y="2"/>
            <a:ext cx="11483163" cy="831132"/>
          </a:xfrm>
        </p:spPr>
        <p:style>
          <a:lnRef idx="2">
            <a:schemeClr val="accent2"/>
          </a:lnRef>
          <a:fillRef idx="1">
            <a:schemeClr val="lt1"/>
          </a:fillRef>
          <a:effectRef idx="0">
            <a:schemeClr val="accent2"/>
          </a:effectRef>
          <a:fontRef idx="minor">
            <a:schemeClr val="dk1"/>
          </a:fontRef>
        </p:style>
        <p:txBody>
          <a:bodyPr>
            <a:normAutofit/>
          </a:bodyPr>
          <a:lstStyle/>
          <a:p>
            <a:r>
              <a:rPr lang="en-SG" sz="2400" dirty="0"/>
              <a:t>Add the </a:t>
            </a:r>
            <a:r>
              <a:rPr lang="en-SG" sz="2400" b="1" dirty="0"/>
              <a:t>Launch Excel </a:t>
            </a:r>
            <a:r>
              <a:rPr lang="en-SG" sz="2400" dirty="0"/>
              <a:t>action into the </a:t>
            </a:r>
            <a:r>
              <a:rPr lang="en-SG" sz="2400" b="1" dirty="0"/>
              <a:t>for loop.</a:t>
            </a:r>
            <a:endParaRPr lang="en-SG" sz="2400" dirty="0"/>
          </a:p>
        </p:txBody>
      </p:sp>
      <p:cxnSp>
        <p:nvCxnSpPr>
          <p:cNvPr id="7" name="Straight Arrow Connector 6">
            <a:extLst>
              <a:ext uri="{FF2B5EF4-FFF2-40B4-BE49-F238E27FC236}">
                <a16:creationId xmlns:a16="http://schemas.microsoft.com/office/drawing/2014/main" id="{9DD9D970-7337-0726-FFCC-59919A7D5086}"/>
              </a:ext>
            </a:extLst>
          </p:cNvPr>
          <p:cNvCxnSpPr>
            <a:cxnSpLocks/>
          </p:cNvCxnSpPr>
          <p:nvPr/>
        </p:nvCxnSpPr>
        <p:spPr>
          <a:xfrm>
            <a:off x="2613358" y="3674487"/>
            <a:ext cx="2571828" cy="219918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1612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CF757C-EED6-D95F-8305-18BEFD761EF7}"/>
              </a:ext>
            </a:extLst>
          </p:cNvPr>
          <p:cNvPicPr>
            <a:picLocks noChangeAspect="1"/>
          </p:cNvPicPr>
          <p:nvPr/>
        </p:nvPicPr>
        <p:blipFill>
          <a:blip r:embed="rId2"/>
          <a:stretch>
            <a:fillRect/>
          </a:stretch>
        </p:blipFill>
        <p:spPr>
          <a:xfrm>
            <a:off x="0" y="207554"/>
            <a:ext cx="7315200" cy="5610225"/>
          </a:xfrm>
          <a:prstGeom prst="rect">
            <a:avLst/>
          </a:prstGeom>
        </p:spPr>
      </p:pic>
      <p:cxnSp>
        <p:nvCxnSpPr>
          <p:cNvPr id="6" name="Straight Arrow Connector 5">
            <a:extLst>
              <a:ext uri="{FF2B5EF4-FFF2-40B4-BE49-F238E27FC236}">
                <a16:creationId xmlns:a16="http://schemas.microsoft.com/office/drawing/2014/main" id="{F16F4B3F-BB63-924B-6C23-3911703643A5}"/>
              </a:ext>
            </a:extLst>
          </p:cNvPr>
          <p:cNvCxnSpPr>
            <a:cxnSpLocks/>
          </p:cNvCxnSpPr>
          <p:nvPr/>
        </p:nvCxnSpPr>
        <p:spPr>
          <a:xfrm flipH="1">
            <a:off x="5472414" y="1477925"/>
            <a:ext cx="1614148" cy="54703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0D74C34-1701-A848-ACB0-19DD4D322EB6}"/>
              </a:ext>
            </a:extLst>
          </p:cNvPr>
          <p:cNvSpPr/>
          <p:nvPr/>
        </p:nvSpPr>
        <p:spPr>
          <a:xfrm>
            <a:off x="7032050" y="1040221"/>
            <a:ext cx="3518052" cy="8754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SG" b="1" dirty="0"/>
              <a:t>And Open the Following Document</a:t>
            </a:r>
            <a:endParaRPr lang="en-US" b="1" dirty="0">
              <a:sym typeface="Wingdings" panose="05000000000000000000" pitchFamily="2" charset="2"/>
            </a:endParaRPr>
          </a:p>
        </p:txBody>
      </p:sp>
      <p:cxnSp>
        <p:nvCxnSpPr>
          <p:cNvPr id="9" name="Straight Arrow Connector 8">
            <a:extLst>
              <a:ext uri="{FF2B5EF4-FFF2-40B4-BE49-F238E27FC236}">
                <a16:creationId xmlns:a16="http://schemas.microsoft.com/office/drawing/2014/main" id="{6E3AC407-DB45-2DF2-36E3-603EE77BA71B}"/>
              </a:ext>
            </a:extLst>
          </p:cNvPr>
          <p:cNvCxnSpPr>
            <a:cxnSpLocks/>
          </p:cNvCxnSpPr>
          <p:nvPr/>
        </p:nvCxnSpPr>
        <p:spPr>
          <a:xfrm flipH="1" flipV="1">
            <a:off x="5766099" y="2748297"/>
            <a:ext cx="1719222" cy="7333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939F0FE-3A4A-3F87-03F6-8E2C38CEDB26}"/>
              </a:ext>
            </a:extLst>
          </p:cNvPr>
          <p:cNvSpPr/>
          <p:nvPr/>
        </p:nvSpPr>
        <p:spPr>
          <a:xfrm>
            <a:off x="7272670" y="2195855"/>
            <a:ext cx="3518052" cy="8754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SG" b="1" dirty="0">
                <a:sym typeface="Wingdings" panose="05000000000000000000" pitchFamily="2" charset="2"/>
              </a:rPr>
              <a:t>Browse to the excel file location that you store the </a:t>
            </a:r>
            <a:r>
              <a:rPr lang="en-SG" b="1" dirty="0" err="1">
                <a:sym typeface="Wingdings" panose="05000000000000000000" pitchFamily="2" charset="2"/>
              </a:rPr>
              <a:t>formSG</a:t>
            </a:r>
            <a:r>
              <a:rPr lang="en-SG" b="1" dirty="0">
                <a:sym typeface="Wingdings" panose="05000000000000000000" pitchFamily="2" charset="2"/>
              </a:rPr>
              <a:t> excel</a:t>
            </a:r>
            <a:endParaRPr lang="en-US" b="1" dirty="0">
              <a:sym typeface="Wingdings" panose="05000000000000000000" pitchFamily="2" charset="2"/>
            </a:endParaRPr>
          </a:p>
        </p:txBody>
      </p:sp>
      <p:pic>
        <p:nvPicPr>
          <p:cNvPr id="13" name="Picture 12">
            <a:extLst>
              <a:ext uri="{FF2B5EF4-FFF2-40B4-BE49-F238E27FC236}">
                <a16:creationId xmlns:a16="http://schemas.microsoft.com/office/drawing/2014/main" id="{03D935F9-B1B9-1311-63EA-DDC3EEA74915}"/>
              </a:ext>
            </a:extLst>
          </p:cNvPr>
          <p:cNvPicPr>
            <a:picLocks noChangeAspect="1"/>
          </p:cNvPicPr>
          <p:nvPr/>
        </p:nvPicPr>
        <p:blipFill rotWithShape="1">
          <a:blip r:embed="rId3"/>
          <a:srcRect t="12459"/>
          <a:stretch/>
        </p:blipFill>
        <p:spPr>
          <a:xfrm>
            <a:off x="6696719" y="3794600"/>
            <a:ext cx="5289590" cy="2568986"/>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3ACA364B-BDDA-2421-1CAC-2FEC2EA99915}"/>
              </a:ext>
            </a:extLst>
          </p:cNvPr>
          <p:cNvCxnSpPr>
            <a:cxnSpLocks/>
          </p:cNvCxnSpPr>
          <p:nvPr/>
        </p:nvCxnSpPr>
        <p:spPr>
          <a:xfrm flipH="1" flipV="1">
            <a:off x="8857049" y="5817779"/>
            <a:ext cx="968929" cy="39294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05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28F5CA-D55F-2747-1414-0085B7DD44F8}"/>
              </a:ext>
            </a:extLst>
          </p:cNvPr>
          <p:cNvSpPr/>
          <p:nvPr/>
        </p:nvSpPr>
        <p:spPr>
          <a:xfrm>
            <a:off x="8816124" y="1822456"/>
            <a:ext cx="3124708" cy="8754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b="1" dirty="0">
                <a:sym typeface="Wingdings" panose="05000000000000000000" pitchFamily="2" charset="2"/>
              </a:rPr>
              <a:t>This will get First free Column and row of the excel</a:t>
            </a:r>
          </a:p>
        </p:txBody>
      </p:sp>
      <p:sp>
        <p:nvSpPr>
          <p:cNvPr id="9" name="Rectangle 8">
            <a:extLst>
              <a:ext uri="{FF2B5EF4-FFF2-40B4-BE49-F238E27FC236}">
                <a16:creationId xmlns:a16="http://schemas.microsoft.com/office/drawing/2014/main" id="{72343803-7F6D-EDA9-6136-A2DA2D7BF89E}"/>
              </a:ext>
            </a:extLst>
          </p:cNvPr>
          <p:cNvSpPr/>
          <p:nvPr/>
        </p:nvSpPr>
        <p:spPr>
          <a:xfrm>
            <a:off x="8891308" y="3169508"/>
            <a:ext cx="2983586" cy="8754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b="1" dirty="0">
                <a:sym typeface="Wingdings" panose="05000000000000000000" pitchFamily="2" charset="2"/>
              </a:rPr>
              <a:t>This will set </a:t>
            </a:r>
            <a:r>
              <a:rPr lang="en-US" b="1" dirty="0" err="1">
                <a:sym typeface="Wingdings" panose="05000000000000000000" pitchFamily="2" charset="2"/>
              </a:rPr>
              <a:t>FirstColumn</a:t>
            </a:r>
            <a:r>
              <a:rPr lang="en-US" b="1" dirty="0">
                <a:sym typeface="Wingdings" panose="05000000000000000000" pitchFamily="2" charset="2"/>
              </a:rPr>
              <a:t> variable to 1 since Response ID is at column 1. </a:t>
            </a:r>
          </a:p>
        </p:txBody>
      </p:sp>
      <p:sp>
        <p:nvSpPr>
          <p:cNvPr id="12" name="Rectangle 11">
            <a:extLst>
              <a:ext uri="{FF2B5EF4-FFF2-40B4-BE49-F238E27FC236}">
                <a16:creationId xmlns:a16="http://schemas.microsoft.com/office/drawing/2014/main" id="{34D3130B-4DF1-F6EA-D828-E60F03A62317}"/>
              </a:ext>
            </a:extLst>
          </p:cNvPr>
          <p:cNvSpPr/>
          <p:nvPr/>
        </p:nvSpPr>
        <p:spPr>
          <a:xfrm>
            <a:off x="8891308" y="4309985"/>
            <a:ext cx="3124969" cy="8754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b="1" dirty="0">
                <a:sym typeface="Wingdings" panose="05000000000000000000" pitchFamily="2" charset="2"/>
              </a:rPr>
              <a:t>Write to excel file in the First Column and First Free Row</a:t>
            </a:r>
          </a:p>
        </p:txBody>
      </p:sp>
      <p:sp>
        <p:nvSpPr>
          <p:cNvPr id="14" name="Rectangle 13">
            <a:extLst>
              <a:ext uri="{FF2B5EF4-FFF2-40B4-BE49-F238E27FC236}">
                <a16:creationId xmlns:a16="http://schemas.microsoft.com/office/drawing/2014/main" id="{B312E582-B36A-1A89-0E32-814AC74F6349}"/>
              </a:ext>
            </a:extLst>
          </p:cNvPr>
          <p:cNvSpPr/>
          <p:nvPr/>
        </p:nvSpPr>
        <p:spPr>
          <a:xfrm>
            <a:off x="8907331" y="5391970"/>
            <a:ext cx="3224207" cy="8754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b="1" dirty="0">
                <a:sym typeface="Wingdings" panose="05000000000000000000" pitchFamily="2" charset="2"/>
              </a:rPr>
              <a:t>Close the excel file</a:t>
            </a:r>
          </a:p>
        </p:txBody>
      </p:sp>
      <p:cxnSp>
        <p:nvCxnSpPr>
          <p:cNvPr id="4" name="Straight Arrow Connector 3">
            <a:extLst>
              <a:ext uri="{FF2B5EF4-FFF2-40B4-BE49-F238E27FC236}">
                <a16:creationId xmlns:a16="http://schemas.microsoft.com/office/drawing/2014/main" id="{A8B5CCEB-6178-0EE8-2D57-BAB278B380AC}"/>
              </a:ext>
            </a:extLst>
          </p:cNvPr>
          <p:cNvCxnSpPr>
            <a:cxnSpLocks/>
            <a:stCxn id="7" idx="1"/>
          </p:cNvCxnSpPr>
          <p:nvPr/>
        </p:nvCxnSpPr>
        <p:spPr>
          <a:xfrm flipH="1" flipV="1">
            <a:off x="7559060" y="2260160"/>
            <a:ext cx="1257064" cy="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400363-2E77-269E-B5B7-368AB0E1836A}"/>
              </a:ext>
            </a:extLst>
          </p:cNvPr>
          <p:cNvCxnSpPr>
            <a:cxnSpLocks/>
          </p:cNvCxnSpPr>
          <p:nvPr/>
        </p:nvCxnSpPr>
        <p:spPr>
          <a:xfrm flipH="1">
            <a:off x="7559060" y="3635351"/>
            <a:ext cx="128762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0DA70C0-356B-3D3F-E20D-1FA3CF9859AF}"/>
              </a:ext>
            </a:extLst>
          </p:cNvPr>
          <p:cNvCxnSpPr>
            <a:cxnSpLocks/>
          </p:cNvCxnSpPr>
          <p:nvPr/>
        </p:nvCxnSpPr>
        <p:spPr>
          <a:xfrm flipH="1">
            <a:off x="7498411" y="5829674"/>
            <a:ext cx="140892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B12D3B3-FD30-D3A9-F737-998A9D0A1518}"/>
              </a:ext>
            </a:extLst>
          </p:cNvPr>
          <p:cNvPicPr>
            <a:picLocks noChangeAspect="1"/>
          </p:cNvPicPr>
          <p:nvPr/>
        </p:nvPicPr>
        <p:blipFill>
          <a:blip r:embed="rId2"/>
          <a:stretch>
            <a:fillRect/>
          </a:stretch>
        </p:blipFill>
        <p:spPr>
          <a:xfrm>
            <a:off x="1353439" y="344524"/>
            <a:ext cx="6172200" cy="5781675"/>
          </a:xfrm>
          <a:prstGeom prst="rect">
            <a:avLst/>
          </a:prstGeom>
        </p:spPr>
      </p:pic>
      <p:cxnSp>
        <p:nvCxnSpPr>
          <p:cNvPr id="31" name="Straight Arrow Connector 30">
            <a:extLst>
              <a:ext uri="{FF2B5EF4-FFF2-40B4-BE49-F238E27FC236}">
                <a16:creationId xmlns:a16="http://schemas.microsoft.com/office/drawing/2014/main" id="{9D30C86B-F748-4AA7-95CE-E5783831B1FF}"/>
              </a:ext>
            </a:extLst>
          </p:cNvPr>
          <p:cNvCxnSpPr>
            <a:cxnSpLocks/>
          </p:cNvCxnSpPr>
          <p:nvPr/>
        </p:nvCxnSpPr>
        <p:spPr>
          <a:xfrm flipH="1">
            <a:off x="7559060" y="4637933"/>
            <a:ext cx="132286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75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4E08AD4-58BE-A3DF-2CA1-0CDAC4A0B309}"/>
              </a:ext>
            </a:extLst>
          </p:cNvPr>
          <p:cNvPicPr>
            <a:picLocks noChangeAspect="1"/>
          </p:cNvPicPr>
          <p:nvPr/>
        </p:nvPicPr>
        <p:blipFill>
          <a:blip r:embed="rId2"/>
          <a:stretch>
            <a:fillRect/>
          </a:stretch>
        </p:blipFill>
        <p:spPr>
          <a:xfrm>
            <a:off x="51871" y="338966"/>
            <a:ext cx="8178201" cy="6180067"/>
          </a:xfrm>
          <a:prstGeom prst="rect">
            <a:avLst/>
          </a:prstGeom>
        </p:spPr>
      </p:pic>
      <p:cxnSp>
        <p:nvCxnSpPr>
          <p:cNvPr id="6" name="Straight Arrow Connector 5">
            <a:extLst>
              <a:ext uri="{FF2B5EF4-FFF2-40B4-BE49-F238E27FC236}">
                <a16:creationId xmlns:a16="http://schemas.microsoft.com/office/drawing/2014/main" id="{05208FC6-68B8-BA81-EDFC-91EED4651886}"/>
              </a:ext>
            </a:extLst>
          </p:cNvPr>
          <p:cNvCxnSpPr>
            <a:cxnSpLocks/>
          </p:cNvCxnSpPr>
          <p:nvPr/>
        </p:nvCxnSpPr>
        <p:spPr>
          <a:xfrm flipH="1">
            <a:off x="7471317" y="1456661"/>
            <a:ext cx="872334" cy="107466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028F5CA-D55F-2747-1414-0085B7DD44F8}"/>
              </a:ext>
            </a:extLst>
          </p:cNvPr>
          <p:cNvSpPr/>
          <p:nvPr/>
        </p:nvSpPr>
        <p:spPr>
          <a:xfrm>
            <a:off x="8442888" y="1243492"/>
            <a:ext cx="3518052" cy="8754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b="1" dirty="0">
                <a:sym typeface="Wingdings" panose="05000000000000000000" pitchFamily="2" charset="2"/>
              </a:rPr>
              <a:t>Select </a:t>
            </a:r>
            <a:r>
              <a:rPr lang="en-US" b="1" dirty="0" err="1">
                <a:sym typeface="Wingdings" panose="05000000000000000000" pitchFamily="2" charset="2"/>
              </a:rPr>
              <a:t>ExcelInstance</a:t>
            </a:r>
            <a:endParaRPr lang="en-US" b="1" dirty="0">
              <a:sym typeface="Wingdings" panose="05000000000000000000" pitchFamily="2" charset="2"/>
            </a:endParaRPr>
          </a:p>
        </p:txBody>
      </p:sp>
      <p:cxnSp>
        <p:nvCxnSpPr>
          <p:cNvPr id="8" name="Straight Arrow Connector 7">
            <a:extLst>
              <a:ext uri="{FF2B5EF4-FFF2-40B4-BE49-F238E27FC236}">
                <a16:creationId xmlns:a16="http://schemas.microsoft.com/office/drawing/2014/main" id="{1163CEF8-D076-7C8F-DB87-DD1D5B82AE3C}"/>
              </a:ext>
            </a:extLst>
          </p:cNvPr>
          <p:cNvCxnSpPr>
            <a:cxnSpLocks/>
          </p:cNvCxnSpPr>
          <p:nvPr/>
        </p:nvCxnSpPr>
        <p:spPr>
          <a:xfrm flipH="1">
            <a:off x="7685799" y="3167741"/>
            <a:ext cx="757089"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2343803-7F6D-EDA9-6136-A2DA2D7BF89E}"/>
              </a:ext>
            </a:extLst>
          </p:cNvPr>
          <p:cNvSpPr/>
          <p:nvPr/>
        </p:nvSpPr>
        <p:spPr>
          <a:xfrm>
            <a:off x="8230072" y="2666509"/>
            <a:ext cx="3688650" cy="8754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b="1" dirty="0">
                <a:sym typeface="Wingdings" panose="05000000000000000000" pitchFamily="2" charset="2"/>
              </a:rPr>
              <a:t>Set this to the data to write (row 12 is response ID)</a:t>
            </a:r>
          </a:p>
        </p:txBody>
      </p:sp>
    </p:spTree>
    <p:extLst>
      <p:ext uri="{BB962C8B-B14F-4D97-AF65-F5344CB8AC3E}">
        <p14:creationId xmlns:p14="http://schemas.microsoft.com/office/powerpoint/2010/main" val="327324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B4CEBD-9177-24BC-94A3-4BE25896F1C7}"/>
              </a:ext>
            </a:extLst>
          </p:cNvPr>
          <p:cNvSpPr>
            <a:spLocks noGrp="1"/>
          </p:cNvSpPr>
          <p:nvPr>
            <p:ph idx="1"/>
          </p:nvPr>
        </p:nvSpPr>
        <p:spPr>
          <a:xfrm>
            <a:off x="1457325" y="21227"/>
            <a:ext cx="10515600" cy="4351338"/>
          </a:xfrm>
        </p:spPr>
        <p:txBody>
          <a:bodyPr/>
          <a:lstStyle/>
          <a:p>
            <a:pPr marL="0" indent="0">
              <a:buNone/>
            </a:pPr>
            <a:r>
              <a:rPr lang="en-SG" dirty="0"/>
              <a:t>Challenge </a:t>
            </a:r>
            <a:r>
              <a:rPr lang="en-SG" dirty="0" err="1"/>
              <a:t>Ourselves!Lets</a:t>
            </a:r>
            <a:r>
              <a:rPr lang="en-SG" dirty="0"/>
              <a:t> write all the datapoints into the excel</a:t>
            </a:r>
          </a:p>
        </p:txBody>
      </p:sp>
      <p:pic>
        <p:nvPicPr>
          <p:cNvPr id="7" name="Picture 6">
            <a:extLst>
              <a:ext uri="{FF2B5EF4-FFF2-40B4-BE49-F238E27FC236}">
                <a16:creationId xmlns:a16="http://schemas.microsoft.com/office/drawing/2014/main" id="{722172CC-9537-AA6F-A569-F3ADA22081E8}"/>
              </a:ext>
            </a:extLst>
          </p:cNvPr>
          <p:cNvPicPr>
            <a:picLocks noChangeAspect="1"/>
          </p:cNvPicPr>
          <p:nvPr/>
        </p:nvPicPr>
        <p:blipFill>
          <a:blip r:embed="rId2"/>
          <a:stretch>
            <a:fillRect/>
          </a:stretch>
        </p:blipFill>
        <p:spPr>
          <a:xfrm>
            <a:off x="6315075" y="947737"/>
            <a:ext cx="5876925" cy="5581650"/>
          </a:xfrm>
          <a:prstGeom prst="rect">
            <a:avLst/>
          </a:prstGeom>
        </p:spPr>
      </p:pic>
      <p:pic>
        <p:nvPicPr>
          <p:cNvPr id="9" name="Picture 8">
            <a:extLst>
              <a:ext uri="{FF2B5EF4-FFF2-40B4-BE49-F238E27FC236}">
                <a16:creationId xmlns:a16="http://schemas.microsoft.com/office/drawing/2014/main" id="{5F7D922F-D9B4-0525-8A78-7E53FE1F8CDC}"/>
              </a:ext>
            </a:extLst>
          </p:cNvPr>
          <p:cNvPicPr>
            <a:picLocks noChangeAspect="1"/>
          </p:cNvPicPr>
          <p:nvPr/>
        </p:nvPicPr>
        <p:blipFill>
          <a:blip r:embed="rId3"/>
          <a:stretch>
            <a:fillRect/>
          </a:stretch>
        </p:blipFill>
        <p:spPr>
          <a:xfrm>
            <a:off x="0" y="795337"/>
            <a:ext cx="6096000" cy="5886450"/>
          </a:xfrm>
          <a:prstGeom prst="rect">
            <a:avLst/>
          </a:prstGeom>
        </p:spPr>
      </p:pic>
    </p:spTree>
    <p:extLst>
      <p:ext uri="{BB962C8B-B14F-4D97-AF65-F5344CB8AC3E}">
        <p14:creationId xmlns:p14="http://schemas.microsoft.com/office/powerpoint/2010/main" val="2817932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40E02F5-94BD-CC69-10AF-E15D8F14C87E}"/>
              </a:ext>
            </a:extLst>
          </p:cNvPr>
          <p:cNvSpPr>
            <a:spLocks noGrp="1"/>
          </p:cNvSpPr>
          <p:nvPr>
            <p:ph type="title"/>
          </p:nvPr>
        </p:nvSpPr>
        <p:spPr>
          <a:xfrm>
            <a:off x="640080" y="325369"/>
            <a:ext cx="4688724" cy="1956841"/>
          </a:xfrm>
        </p:spPr>
        <p:txBody>
          <a:bodyPr anchor="b">
            <a:normAutofit fontScale="90000"/>
          </a:bodyPr>
          <a:lstStyle/>
          <a:p>
            <a:r>
              <a:rPr lang="en-SG" sz="5400" b="1" dirty="0">
                <a:solidFill>
                  <a:srgbClr val="002060"/>
                </a:solidFill>
              </a:rPr>
              <a:t>PowerApps – Robotic Process Automation</a:t>
            </a:r>
          </a:p>
        </p:txBody>
      </p:sp>
      <p:pic>
        <p:nvPicPr>
          <p:cNvPr id="7" name="Picture 6" descr="Laptop open on desk at night">
            <a:extLst>
              <a:ext uri="{FF2B5EF4-FFF2-40B4-BE49-F238E27FC236}">
                <a16:creationId xmlns:a16="http://schemas.microsoft.com/office/drawing/2014/main" id="{0AD851CB-F591-9088-6B24-D442CCCC27CA}"/>
              </a:ext>
            </a:extLst>
          </p:cNvPr>
          <p:cNvPicPr>
            <a:picLocks noChangeAspect="1"/>
          </p:cNvPicPr>
          <p:nvPr/>
        </p:nvPicPr>
        <p:blipFill rotWithShape="1">
          <a:blip r:embed="rId2">
            <a:extLst>
              <a:ext uri="{28A0092B-C50C-407E-A947-70E740481C1C}">
                <a14:useLocalDpi xmlns:a14="http://schemas.microsoft.com/office/drawing/2010/main" val="0"/>
              </a:ext>
            </a:extLst>
          </a:blip>
          <a:srcRect l="21280" r="1176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graphicFrame>
        <p:nvGraphicFramePr>
          <p:cNvPr id="4" name="Diagram 3">
            <a:extLst>
              <a:ext uri="{FF2B5EF4-FFF2-40B4-BE49-F238E27FC236}">
                <a16:creationId xmlns:a16="http://schemas.microsoft.com/office/drawing/2014/main" id="{C590F2AF-4FEC-814E-AD5D-1DD7CC0B187C}"/>
              </a:ext>
            </a:extLst>
          </p:cNvPr>
          <p:cNvGraphicFramePr/>
          <p:nvPr>
            <p:extLst>
              <p:ext uri="{D42A27DB-BD31-4B8C-83A1-F6EECF244321}">
                <p14:modId xmlns:p14="http://schemas.microsoft.com/office/powerpoint/2010/main" val="4125401334"/>
              </p:ext>
            </p:extLst>
          </p:nvPr>
        </p:nvGraphicFramePr>
        <p:xfrm>
          <a:off x="480019" y="2282210"/>
          <a:ext cx="4688724" cy="39296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54403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8210</TotalTime>
  <Words>2771</Words>
  <Application>Microsoft Office PowerPoint</Application>
  <PresentationFormat>Widescreen</PresentationFormat>
  <Paragraphs>349</Paragraphs>
  <Slides>84</Slides>
  <Notes>8</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84</vt:i4>
      </vt:variant>
    </vt:vector>
  </HeadingPairs>
  <TitlesOfParts>
    <vt:vector size="98" baseType="lpstr">
      <vt:lpstr>Google Sans</vt:lpstr>
      <vt:lpstr>SegoeUI</vt:lpstr>
      <vt:lpstr>Arial</vt:lpstr>
      <vt:lpstr>Calibri</vt:lpstr>
      <vt:lpstr>Calibri Light</vt:lpstr>
      <vt:lpstr>Lora</vt:lpstr>
      <vt:lpstr>Playfair Display</vt:lpstr>
      <vt:lpstr>Quattrocento Sans</vt:lpstr>
      <vt:lpstr>Segoe UI</vt:lpstr>
      <vt:lpstr>Segoe UI Semilight</vt:lpstr>
      <vt:lpstr>Office Theme</vt:lpstr>
      <vt:lpstr>1_Office Theme</vt:lpstr>
      <vt:lpstr>2_Office Theme</vt:lpstr>
      <vt:lpstr>Viola template</vt:lpstr>
      <vt:lpstr>PowerApps – Robotic Process Automation</vt:lpstr>
      <vt:lpstr>PowerApps – RPA with Email and Form Automation</vt:lpstr>
      <vt:lpstr>PowerPoint Presentation</vt:lpstr>
      <vt:lpstr>PowerApps – Robotic Process Automation</vt:lpstr>
      <vt:lpstr>PowerPoint Presentation</vt:lpstr>
      <vt:lpstr>PowerPoint Presentation</vt:lpstr>
      <vt:lpstr>PowerPoint Presentation</vt:lpstr>
      <vt:lpstr>PowerPoint Presentation</vt:lpstr>
      <vt:lpstr>PowerApps – Robotic Process Automation</vt:lpstr>
      <vt:lpstr>PowerPoint Presentation</vt:lpstr>
      <vt:lpstr>PowerPoint Presentation</vt:lpstr>
      <vt:lpstr>PowerPoint Presentation</vt:lpstr>
      <vt:lpstr>Unicorn Name – Your first robot!</vt:lpstr>
      <vt:lpstr>PowerPoint Presentation</vt:lpstr>
      <vt:lpstr>Now that we know the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Notice that the name and month is always the same, as we hardcoded the values. It will always be what you type (e.g Jay Chou or your name). Hence, we need to change the hardcoded value to a dynamic value in a list</vt:lpstr>
      <vt:lpstr>PowerPoint Presentation</vt:lpstr>
      <vt:lpstr>We can also change the Text from a hard coded text to the personName variable by clicking the icon “{x}”</vt:lpstr>
      <vt:lpstr>Then we select the variable created when we read the excel (e.g personMonth)</vt:lpstr>
      <vt:lpstr>PowerPoint Presentation</vt:lpstr>
      <vt:lpstr>PowerPoint Presentation</vt:lpstr>
      <vt:lpstr>PowerPoint Presentation</vt:lpstr>
      <vt:lpstr>Now that we have the Unicorn name, lets write to excel file:</vt:lpstr>
      <vt:lpstr>Lastly, drag the save excel function:</vt:lpstr>
      <vt:lpstr>Click on run button to test the flow</vt:lpstr>
      <vt:lpstr>PowerApps – Robotic Process Automation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values can M be? What values can C be? What values can E be? </vt:lpstr>
      <vt:lpstr>Variables!</vt:lpstr>
      <vt:lpstr>a = 5 + 5</vt:lpstr>
      <vt:lpstr>Important vocabulary</vt:lpstr>
      <vt:lpstr>PowerPoint Presentation</vt:lpstr>
      <vt:lpstr>PowerPoint Presentation</vt:lpstr>
      <vt:lpstr>PowerPoint Presentation</vt:lpstr>
      <vt:lpstr>PowerPoint Presentation</vt:lpstr>
      <vt:lpstr>PowerPoint Presentation</vt:lpstr>
      <vt:lpstr>Test Your RPA Time &amp; Have Fun!</vt:lpstr>
      <vt:lpstr>PowerApps – Robotic Process Automation</vt:lpstr>
      <vt:lpstr>PowerPoint Presentation</vt:lpstr>
      <vt:lpstr>PowerPoint Presentation</vt:lpstr>
      <vt:lpstr>PowerPoint Presentation</vt:lpstr>
      <vt:lpstr>PowerPoint Presentation</vt:lpstr>
      <vt:lpstr>PowerPoint Presentation</vt:lpstr>
      <vt:lpstr>PowerPoint Presentation</vt:lpstr>
      <vt:lpstr>If we need to key in all the values into the form at https://tinyurl.com/ManpowerFormTest , what are the things we need?</vt:lpstr>
      <vt:lpstr>The things we need in our For Loop</vt:lpstr>
      <vt:lpstr>PowerPoint Presentation</vt:lpstr>
      <vt:lpstr>PowerPoint Presentation</vt:lpstr>
      <vt:lpstr>PowerPoint Presentation</vt:lpstr>
      <vt:lpstr>PowerPoint Presentation</vt:lpstr>
      <vt:lpstr>PowerPoint Presentation</vt:lpstr>
      <vt:lpstr>PowerPoint Presentation</vt:lpstr>
      <vt:lpstr>Sometimes our Screen has different resolution and may affect UI automation</vt:lpstr>
      <vt:lpstr>PowerApps – Robotic Process Automation</vt:lpstr>
      <vt:lpstr>PowerPoint Presentation</vt:lpstr>
      <vt:lpstr>PowerPoint Presentation</vt:lpstr>
      <vt:lpstr>Hint1! - Launch Outlook</vt:lpstr>
      <vt:lpstr>Hint2! - Retrieve Email</vt:lpstr>
      <vt:lpstr>Hint 3 Loop time!</vt:lpstr>
      <vt:lpstr>PowerPoint Presentation</vt:lpstr>
      <vt:lpstr>PowerPoint Presentation</vt:lpstr>
      <vt:lpstr>In order to get each field, we need to spilt text:</vt:lpstr>
      <vt:lpstr>In order to get each field, we need to spilt text:</vt:lpstr>
      <vt:lpstr>PowerPoint Presentation</vt:lpstr>
      <vt:lpstr>Test run  click on Textlist and you will see the index of where your fields are. E.g. index 12 for Response ID value etc</vt:lpstr>
      <vt:lpstr>Add the Launch Excel action into the for loop.</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 Huey</dc:creator>
  <cp:lastModifiedBy>Alan CHOW</cp:lastModifiedBy>
  <cp:revision>173</cp:revision>
  <dcterms:created xsi:type="dcterms:W3CDTF">2023-02-28T07:52:46Z</dcterms:created>
  <dcterms:modified xsi:type="dcterms:W3CDTF">2023-09-11T07:56:31Z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abe128f-e2ab-4b18-9c62-301caee5e80a_Enabled">
    <vt:lpwstr>true</vt:lpwstr>
  </property>
  <property fmtid="{D5CDD505-2E9C-101B-9397-08002B2CF9AE}" pid="3" name="MSIP_Label_babe128f-e2ab-4b18-9c62-301caee5e80a_SetDate">
    <vt:lpwstr>2023-09-04T09:21:21Z</vt:lpwstr>
  </property>
  <property fmtid="{D5CDD505-2E9C-101B-9397-08002B2CF9AE}" pid="4" name="MSIP_Label_babe128f-e2ab-4b18-9c62-301caee5e80a_Method">
    <vt:lpwstr>Privileged</vt:lpwstr>
  </property>
  <property fmtid="{D5CDD505-2E9C-101B-9397-08002B2CF9AE}" pid="5" name="MSIP_Label_babe128f-e2ab-4b18-9c62-301caee5e80a_Name">
    <vt:lpwstr>OFFICIAL [OPEN]</vt:lpwstr>
  </property>
  <property fmtid="{D5CDD505-2E9C-101B-9397-08002B2CF9AE}" pid="6" name="MSIP_Label_babe128f-e2ab-4b18-9c62-301caee5e80a_SiteId">
    <vt:lpwstr>243ebaed-00d0-4690-a7dc-75893b0d9f98</vt:lpwstr>
  </property>
  <property fmtid="{D5CDD505-2E9C-101B-9397-08002B2CF9AE}" pid="7" name="MSIP_Label_babe128f-e2ab-4b18-9c62-301caee5e80a_ActionId">
    <vt:lpwstr>7139724c-4d88-44e3-a26d-fa55fb79a38f</vt:lpwstr>
  </property>
  <property fmtid="{D5CDD505-2E9C-101B-9397-08002B2CF9AE}" pid="8" name="MSIP_Label_babe128f-e2ab-4b18-9c62-301caee5e80a_ContentBits">
    <vt:lpwstr>1</vt:lpwstr>
  </property>
  <property fmtid="{D5CDD505-2E9C-101B-9397-08002B2CF9AE}" pid="9" name="ClassificationContentMarkingHeaderLocations">
    <vt:lpwstr>Office Theme:8\1_Office Theme:8\2_Office Theme:8\Viola template:3</vt:lpwstr>
  </property>
  <property fmtid="{D5CDD505-2E9C-101B-9397-08002B2CF9AE}" pid="10" name="ClassificationContentMarkingHeaderText">
    <vt:lpwstr>Official (Open)</vt:lpwstr>
  </property>
</Properties>
</file>